
<file path=[Content_Types].xml><?xml version="1.0" encoding="utf-8"?>
<Types xmlns="http://schemas.openxmlformats.org/package/2006/content-types">
  <Default Extension="png" ContentType="image/png"/>
  <Default Extension="pdf" ContentType="application/pdf"/>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92" r:id="rId3"/>
    <p:sldId id="258" r:id="rId4"/>
    <p:sldId id="293" r:id="rId5"/>
    <p:sldId id="257" r:id="rId6"/>
    <p:sldId id="260" r:id="rId7"/>
    <p:sldId id="265" r:id="rId8"/>
    <p:sldId id="261" r:id="rId9"/>
    <p:sldId id="264" r:id="rId10"/>
    <p:sldId id="304" r:id="rId11"/>
    <p:sldId id="266" r:id="rId12"/>
    <p:sldId id="268" r:id="rId13"/>
    <p:sldId id="297" r:id="rId14"/>
    <p:sldId id="296" r:id="rId15"/>
    <p:sldId id="269" r:id="rId16"/>
    <p:sldId id="270" r:id="rId17"/>
    <p:sldId id="275" r:id="rId18"/>
    <p:sldId id="279" r:id="rId19"/>
    <p:sldId id="280" r:id="rId20"/>
    <p:sldId id="281" r:id="rId21"/>
    <p:sldId id="302" r:id="rId22"/>
    <p:sldId id="301" r:id="rId23"/>
    <p:sldId id="274" r:id="rId24"/>
    <p:sldId id="273" r:id="rId25"/>
    <p:sldId id="278" r:id="rId26"/>
    <p:sldId id="298" r:id="rId27"/>
    <p:sldId id="282" r:id="rId28"/>
    <p:sldId id="291" r:id="rId29"/>
    <p:sldId id="303" r:id="rId30"/>
    <p:sldId id="262" r:id="rId31"/>
    <p:sldId id="287" r:id="rId32"/>
    <p:sldId id="286" r:id="rId33"/>
    <p:sldId id="290" r:id="rId34"/>
    <p:sldId id="285" r:id="rId35"/>
    <p:sldId id="284" r:id="rId36"/>
    <p:sldId id="305" r:id="rId37"/>
    <p:sldId id="289"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40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284" autoAdjust="0"/>
  </p:normalViewPr>
  <p:slideViewPr>
    <p:cSldViewPr>
      <p:cViewPr varScale="1">
        <p:scale>
          <a:sx n="55" d="100"/>
          <a:sy n="55" d="100"/>
        </p:scale>
        <p:origin x="-1110" y="-9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88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B38750-2620-45F6-909F-256B3CE7771A}" type="datetimeFigureOut">
              <a:rPr lang="en-US" smtClean="0"/>
              <a:t>10/16/2013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F2EEFA8-2560-47B5-8AA5-01776077A1B5}" type="slidenum">
              <a:rPr lang="en-US" smtClean="0"/>
              <a:t>‹#›</a:t>
            </a:fld>
            <a:endParaRPr lang="en-US"/>
          </a:p>
        </p:txBody>
      </p:sp>
    </p:spTree>
    <p:extLst>
      <p:ext uri="{BB962C8B-B14F-4D97-AF65-F5344CB8AC3E}">
        <p14:creationId xmlns:p14="http://schemas.microsoft.com/office/powerpoint/2010/main" val="3135350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ourcedb.cas.cn/sourcedb_cnic_cas/yw/people/200908/t20090817_2404531.htm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8" Type="http://schemas.openxmlformats.org/officeDocument/2006/relationships/hyperlink" Target="mailto:shimojo@cmc.osaka-u.ac.jp" TargetMode="External"/><Relationship Id="rId13" Type="http://schemas.openxmlformats.org/officeDocument/2006/relationships/hyperlink" Target="mailto:karpjoo@gmail.com" TargetMode="External"/><Relationship Id="rId18" Type="http://schemas.openxmlformats.org/officeDocument/2006/relationships/hyperlink" Target="mailto:philip.papadopoulos@gmail.com" TargetMode="External"/><Relationship Id="rId3" Type="http://schemas.openxmlformats.org/officeDocument/2006/relationships/hyperlink" Target="mailto:s.sekiguchi@aist.go.jp" TargetMode="External"/><Relationship Id="rId7" Type="http://schemas.openxmlformats.org/officeDocument/2006/relationships/hyperlink" Target="mailto:fplin@nchc.org.tw" TargetMode="External"/><Relationship Id="rId12" Type="http://schemas.openxmlformats.org/officeDocument/2006/relationships/hyperlink" Target="mailto:putchong@gmail.com" TargetMode="External"/><Relationship Id="rId17" Type="http://schemas.openxmlformats.org/officeDocument/2006/relationships/hyperlink" Target="mailto:tqvinh@ioit.ac.vn" TargetMode="External"/><Relationship Id="rId2" Type="http://schemas.openxmlformats.org/officeDocument/2006/relationships/slide" Target="../slides/slide32.xml"/><Relationship Id="rId16" Type="http://schemas.openxmlformats.org/officeDocument/2006/relationships/hyperlink" Target="mailto:weixiaohui_1972@yahoo.com" TargetMode="External"/><Relationship Id="rId20" Type="http://schemas.openxmlformats.org/officeDocument/2006/relationships/hyperlink" Target="mailto:william@indiana.edu" TargetMode="External"/><Relationship Id="rId1" Type="http://schemas.openxmlformats.org/officeDocument/2006/relationships/notesMaster" Target="../notesMasters/notesMaster1.xml"/><Relationship Id="rId6" Type="http://schemas.openxmlformats.org/officeDocument/2006/relationships/hyperlink" Target="mailto:yoshio.tanaka@aist.go.jp" TargetMode="External"/><Relationship Id="rId11" Type="http://schemas.openxmlformats.org/officeDocument/2006/relationships/hyperlink" Target="mailto:bibwahab@gmail.com" TargetMode="External"/><Relationship Id="rId5" Type="http://schemas.openxmlformats.org/officeDocument/2006/relationships/hyperlink" Target="http://calit2.net/dev/pragma/leadership.php" TargetMode="External"/><Relationship Id="rId15" Type="http://schemas.openxmlformats.org/officeDocument/2006/relationships/hyperlink" Target="mailto:nankai@cnic.ac.cn" TargetMode="External"/><Relationship Id="rId10" Type="http://schemas.openxmlformats.org/officeDocument/2006/relationships/hyperlink" Target="mailto:david.abramson@uq.edu.au" TargetMode="External"/><Relationship Id="rId19" Type="http://schemas.openxmlformats.org/officeDocument/2006/relationships/hyperlink" Target="mailto:parzberg@ucsd.edu" TargetMode="External"/><Relationship Id="rId4" Type="http://schemas.openxmlformats.org/officeDocument/2006/relationships/hyperlink" Target="mailto:" TargetMode="External"/><Relationship Id="rId9" Type="http://schemas.openxmlformats.org/officeDocument/2006/relationships/hyperlink" Target="mailto:date@ais.cmc.osaka-u.ac.jp" TargetMode="External"/><Relationship Id="rId14" Type="http://schemas.openxmlformats.org/officeDocument/2006/relationships/hyperlink" Target="mailto:ckw@kisti.re.kr"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science2013.csp.escience.cn/dct/page/65578"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2EEFA8-2560-47B5-8AA5-01776077A1B5}" type="slidenum">
              <a:rPr lang="en-US" smtClean="0"/>
              <a:t>1</a:t>
            </a:fld>
            <a:endParaRPr lang="en-US"/>
          </a:p>
        </p:txBody>
      </p:sp>
    </p:spTree>
    <p:extLst>
      <p:ext uri="{BB962C8B-B14F-4D97-AF65-F5344CB8AC3E}">
        <p14:creationId xmlns:p14="http://schemas.microsoft.com/office/powerpoint/2010/main" val="3792549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Phytoplankton</a:t>
            </a:r>
            <a:r>
              <a:rPr lang="en-US" sz="1200" kern="1200" baseline="0" dirty="0" smtClean="0">
                <a:solidFill>
                  <a:schemeClr val="tx1"/>
                </a:solidFill>
                <a:effectLst/>
                <a:latin typeface="+mn-lt"/>
                <a:ea typeface="+mn-ea"/>
                <a:cs typeface="+mn-cs"/>
              </a:rPr>
              <a:t> – microalgae</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Photos</a:t>
            </a:r>
            <a:r>
              <a:rPr lang="en-US" sz="120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Upper</a:t>
            </a:r>
            <a:r>
              <a:rPr lang="en-US" sz="1200" kern="1200" baseline="0" dirty="0" smtClean="0">
                <a:solidFill>
                  <a:schemeClr val="tx1"/>
                </a:solidFill>
                <a:effectLst/>
                <a:latin typeface="+mn-lt"/>
                <a:ea typeface="+mn-ea"/>
                <a:cs typeface="+mn-cs"/>
              </a:rPr>
              <a:t> Right: Paul Hanson (U </a:t>
            </a:r>
            <a:r>
              <a:rPr lang="en-US" sz="1200" kern="1200" baseline="0" dirty="0" err="1" smtClean="0">
                <a:solidFill>
                  <a:schemeClr val="tx1"/>
                </a:solidFill>
                <a:effectLst/>
                <a:latin typeface="+mn-lt"/>
                <a:ea typeface="+mn-ea"/>
                <a:cs typeface="+mn-cs"/>
              </a:rPr>
              <a:t>Wisc</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Cayelan</a:t>
            </a:r>
            <a:r>
              <a:rPr lang="en-US" sz="1200" kern="1200" baseline="0" dirty="0" smtClean="0">
                <a:solidFill>
                  <a:schemeClr val="tx1"/>
                </a:solidFill>
                <a:effectLst/>
                <a:latin typeface="+mn-lt"/>
                <a:ea typeface="+mn-ea"/>
                <a:cs typeface="+mn-cs"/>
              </a:rPr>
              <a:t> Carey (Virginia Tech) @ </a:t>
            </a:r>
            <a:r>
              <a:rPr lang="en-US" sz="1200" kern="1200" dirty="0" smtClean="0">
                <a:solidFill>
                  <a:schemeClr val="tx1"/>
                </a:solidFill>
                <a:effectLst/>
                <a:latin typeface="+mn-lt"/>
                <a:ea typeface="+mn-ea"/>
                <a:cs typeface="+mn-cs"/>
              </a:rPr>
              <a:t>GLEON 'Spring Blitz'- I especially like the one of Paul lowering the light meter over the boat while I record the temperature profile!  It is good to remind people that sometimes you really have to get out and do some data collection, as input into computational models.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Upper Middle: </a:t>
            </a:r>
            <a:r>
              <a:rPr lang="en-US" sz="1200" kern="1200" dirty="0" err="1" smtClean="0">
                <a:solidFill>
                  <a:schemeClr val="tx1"/>
                </a:solidFill>
                <a:effectLst/>
                <a:latin typeface="+mn-lt"/>
                <a:ea typeface="+mn-ea"/>
                <a:cs typeface="+mn-cs"/>
              </a:rPr>
              <a:t>Phytoplanton</a:t>
            </a:r>
            <a:r>
              <a:rPr lang="en-US" sz="1200" kern="1200" dirty="0" smtClean="0">
                <a:solidFill>
                  <a:schemeClr val="tx1"/>
                </a:solidFill>
                <a:effectLst/>
                <a:latin typeface="+mn-lt"/>
                <a:ea typeface="+mn-ea"/>
                <a:cs typeface="+mn-cs"/>
              </a:rPr>
              <a:t> visible on Lake Mendota (Center for Limnology</a:t>
            </a:r>
            <a:r>
              <a:rPr lang="en-US" sz="1200" kern="1200" baseline="0" dirty="0" smtClean="0">
                <a:solidFill>
                  <a:schemeClr val="tx1"/>
                </a:solidFill>
                <a:effectLst/>
                <a:latin typeface="+mn-lt"/>
                <a:ea typeface="+mn-ea"/>
                <a:cs typeface="+mn-cs"/>
              </a:rPr>
              <a:t> dock, UW, Madison) – this is what the team is trying to understand – namely the rules to govern </a:t>
            </a:r>
            <a:r>
              <a:rPr lang="en-US" sz="1200" kern="1200" baseline="0" dirty="0" err="1" smtClean="0">
                <a:solidFill>
                  <a:schemeClr val="tx1"/>
                </a:solidFill>
                <a:effectLst/>
                <a:latin typeface="+mn-lt"/>
                <a:ea typeface="+mn-ea"/>
                <a:cs typeface="+mn-cs"/>
              </a:rPr>
              <a:t>phytoplanton</a:t>
            </a:r>
            <a:r>
              <a:rPr lang="en-US" sz="1200" kern="1200" baseline="0" dirty="0" smtClean="0">
                <a:solidFill>
                  <a:schemeClr val="tx1"/>
                </a:solidFill>
                <a:effectLst/>
                <a:latin typeface="+mn-lt"/>
                <a:ea typeface="+mn-ea"/>
                <a:cs typeface="+mn-cs"/>
              </a:rPr>
              <a:t> growth.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Figure: IPOP (Jose, you will know how to explain this).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F2EEFA8-2560-47B5-8AA5-01776077A1B5}" type="slidenum">
              <a:rPr lang="en-US" smtClean="0"/>
              <a:t>11</a:t>
            </a:fld>
            <a:endParaRPr lang="en-US"/>
          </a:p>
        </p:txBody>
      </p:sp>
    </p:spTree>
    <p:extLst>
      <p:ext uri="{BB962C8B-B14F-4D97-AF65-F5344CB8AC3E}">
        <p14:creationId xmlns:p14="http://schemas.microsoft.com/office/powerpoint/2010/main" val="16288371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Four</a:t>
            </a:r>
            <a:r>
              <a:rPr lang="en-US" sz="1200" kern="1200" baseline="0" dirty="0" smtClean="0">
                <a:solidFill>
                  <a:schemeClr val="tx1"/>
                </a:solidFill>
                <a:effectLst/>
                <a:latin typeface="+mn-lt"/>
                <a:ea typeface="+mn-ea"/>
                <a:cs typeface="+mn-cs"/>
              </a:rPr>
              <a:t> Images: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Upper right – Mt </a:t>
            </a:r>
            <a:r>
              <a:rPr lang="en-US" sz="1200" kern="1200" baseline="0" dirty="0" err="1" smtClean="0">
                <a:solidFill>
                  <a:schemeClr val="tx1"/>
                </a:solidFill>
                <a:effectLst/>
                <a:latin typeface="+mn-lt"/>
                <a:ea typeface="+mn-ea"/>
                <a:cs typeface="+mn-cs"/>
              </a:rPr>
              <a:t>Kinabalu</a:t>
            </a:r>
            <a:r>
              <a:rPr lang="en-US" sz="1200" kern="1200" baseline="0" dirty="0" smtClean="0">
                <a:solidFill>
                  <a:schemeClr val="tx1"/>
                </a:solidFill>
                <a:effectLst/>
                <a:latin typeface="+mn-lt"/>
                <a:ea typeface="+mn-ea"/>
                <a:cs typeface="+mn-cs"/>
              </a:rPr>
              <a:t>, Sabah</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Lower right – Workflow of demo at PRAGMA 25, that has moved part of </a:t>
            </a:r>
            <a:r>
              <a:rPr lang="en-US" sz="1200" kern="1200" baseline="0" dirty="0" err="1" smtClean="0">
                <a:solidFill>
                  <a:schemeClr val="tx1"/>
                </a:solidFill>
                <a:effectLst/>
                <a:latin typeface="+mn-lt"/>
                <a:ea typeface="+mn-ea"/>
                <a:cs typeface="+mn-cs"/>
              </a:rPr>
              <a:t>Lifemapper</a:t>
            </a:r>
            <a:r>
              <a:rPr lang="en-US" sz="1200" kern="1200" baseline="0" dirty="0" smtClean="0">
                <a:solidFill>
                  <a:schemeClr val="tx1"/>
                </a:solidFill>
                <a:effectLst/>
                <a:latin typeface="+mn-lt"/>
                <a:ea typeface="+mn-ea"/>
                <a:cs typeface="+mn-cs"/>
              </a:rPr>
              <a:t> out of dedicated server at KU, added computational provenance along with simulation experiment metadata.</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kern="1200" baseline="0" dirty="0" smtClean="0">
                <a:solidFill>
                  <a:schemeClr val="tx1"/>
                </a:solidFill>
                <a:effectLst/>
                <a:latin typeface="+mn-lt"/>
                <a:ea typeface="+mn-ea"/>
                <a:cs typeface="+mn-cs"/>
              </a:rPr>
              <a:t>Left: Two images: Top is Landsat (circa 1991), Bottom is </a:t>
            </a:r>
            <a:r>
              <a:rPr lang="en-US" sz="1200" kern="1200" baseline="0" dirty="0" err="1" smtClean="0">
                <a:solidFill>
                  <a:schemeClr val="tx1"/>
                </a:solidFill>
                <a:effectLst/>
                <a:latin typeface="+mn-lt"/>
                <a:ea typeface="+mn-ea"/>
                <a:cs typeface="+mn-cs"/>
              </a:rPr>
              <a:t>QuickBird</a:t>
            </a:r>
            <a:r>
              <a:rPr lang="en-US" sz="1200" kern="1200" baseline="0" dirty="0" smtClean="0">
                <a:solidFill>
                  <a:schemeClr val="tx1"/>
                </a:solidFill>
                <a:effectLst/>
                <a:latin typeface="+mn-lt"/>
                <a:ea typeface="+mn-ea"/>
                <a:cs typeface="+mn-cs"/>
              </a:rPr>
              <a:t> (2008). See explanation below. Purpose of adding here is to indicate that work will begin to look at remote sensing images to understand species distribution in the ultramafic region.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Hope that the text on the slide is clear.</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SECOND MAIL</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Peter - I didn't have the date of acquisition on the </a:t>
            </a:r>
            <a:r>
              <a:rPr lang="en-US" sz="1200" kern="1200" dirty="0" err="1" smtClean="0">
                <a:solidFill>
                  <a:schemeClr val="tx1"/>
                </a:solidFill>
                <a:effectLst/>
                <a:latin typeface="+mn-lt"/>
                <a:ea typeface="+mn-ea"/>
                <a:cs typeface="+mn-cs"/>
              </a:rPr>
              <a:t>quickbird</a:t>
            </a:r>
            <a:r>
              <a:rPr lang="en-US" sz="1200" kern="1200" dirty="0" smtClean="0">
                <a:solidFill>
                  <a:schemeClr val="tx1"/>
                </a:solidFill>
                <a:effectLst/>
                <a:latin typeface="+mn-lt"/>
                <a:ea typeface="+mn-ea"/>
                <a:cs typeface="+mn-cs"/>
              </a:rPr>
              <a:t> imagery in hand as I wrote the caption, but it is 2008.  I'll get the month of capture </a:t>
            </a:r>
            <a:r>
              <a:rPr lang="en-US" sz="1200" kern="1200" dirty="0" err="1" smtClean="0">
                <a:solidFill>
                  <a:schemeClr val="tx1"/>
                </a:solidFill>
                <a:effectLst/>
                <a:latin typeface="+mn-lt"/>
                <a:ea typeface="+mn-ea"/>
                <a:cs typeface="+mn-cs"/>
              </a:rPr>
              <a:t>asap</a:t>
            </a:r>
            <a:r>
              <a:rPr lang="en-US" sz="1200" kern="1200" dirty="0" smtClean="0">
                <a:solidFill>
                  <a:schemeClr val="tx1"/>
                </a:solidFill>
                <a:effectLst/>
                <a:latin typeface="+mn-lt"/>
                <a:ea typeface="+mn-ea"/>
                <a:cs typeface="+mn-cs"/>
              </a:rPr>
              <a:t>.  The WorldView2 imagery will be available to us in about 1 week (and so couldn't include it in this set of images) and is June, 2013.  Change detection is possible, but it would be subtle in most protected areas, such as </a:t>
            </a:r>
            <a:r>
              <a:rPr lang="en-US" sz="1200" kern="1200" dirty="0" err="1" smtClean="0">
                <a:solidFill>
                  <a:schemeClr val="tx1"/>
                </a:solidFill>
                <a:effectLst/>
                <a:latin typeface="+mn-lt"/>
                <a:ea typeface="+mn-ea"/>
                <a:cs typeface="+mn-cs"/>
              </a:rPr>
              <a:t>Kinabalu</a:t>
            </a:r>
            <a:r>
              <a:rPr lang="en-US" sz="1200" kern="1200" dirty="0" smtClean="0">
                <a:solidFill>
                  <a:schemeClr val="tx1"/>
                </a:solidFill>
                <a:effectLst/>
                <a:latin typeface="+mn-lt"/>
                <a:ea typeface="+mn-ea"/>
                <a:cs typeface="+mn-cs"/>
              </a:rPr>
              <a:t> Park.  However, there are effects of tree-crown death that were quite apparent to the eye in 1995-1997, during some severe droughts.  I'm not sure how comparable to the three sets of images would be from a climate change perspective.  However, I believe there's a 200x Landsat image that is relatively cloud free and would be interesting from that angle.</a:t>
            </a:r>
          </a:p>
          <a:p>
            <a:endParaRPr lang="en-US" dirty="0" smtClean="0"/>
          </a:p>
          <a:p>
            <a:r>
              <a:rPr lang="en-US" dirty="0" smtClean="0"/>
              <a:t>FIRST MAIL</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Figure X1.  Top:  Landsat 5 image of Mount </a:t>
            </a:r>
            <a:r>
              <a:rPr lang="en-US" sz="1200" kern="1200" dirty="0" err="1" smtClean="0">
                <a:solidFill>
                  <a:schemeClr val="tx1"/>
                </a:solidFill>
                <a:effectLst/>
                <a:latin typeface="+mn-lt"/>
                <a:ea typeface="+mn-ea"/>
                <a:cs typeface="+mn-cs"/>
              </a:rPr>
              <a:t>Kinabalu</a:t>
            </a:r>
            <a:r>
              <a:rPr lang="en-US" sz="1200" kern="1200" dirty="0" smtClean="0">
                <a:solidFill>
                  <a:schemeClr val="tx1"/>
                </a:solidFill>
                <a:effectLst/>
                <a:latin typeface="+mn-lt"/>
                <a:ea typeface="+mn-ea"/>
                <a:cs typeface="+mn-cs"/>
              </a:rPr>
              <a:t> (June 1991)  and surrounding landscape with three ultramafic outcrops, of many, identified shown as a true-color composite of visible bands 3, 2, and 1.  Ground resolution is ca. 28.5 m per pixel.  The image is a rare cloud-free data capture.  Below:  The same three ultramafic outcrops are shown on a high resolution </a:t>
            </a:r>
            <a:r>
              <a:rPr lang="en-US" sz="1200" kern="1200" dirty="0" err="1" smtClean="0">
                <a:solidFill>
                  <a:schemeClr val="tx1"/>
                </a:solidFill>
                <a:effectLst/>
                <a:latin typeface="+mn-lt"/>
                <a:ea typeface="+mn-ea"/>
                <a:cs typeface="+mn-cs"/>
              </a:rPr>
              <a:t>Quickbird</a:t>
            </a:r>
            <a:r>
              <a:rPr lang="en-US" sz="1200" kern="1200" dirty="0" smtClean="0">
                <a:solidFill>
                  <a:schemeClr val="tx1"/>
                </a:solidFill>
                <a:effectLst/>
                <a:latin typeface="+mn-lt"/>
                <a:ea typeface="+mn-ea"/>
                <a:cs typeface="+mn-cs"/>
              </a:rPr>
              <a:t> image combining panchromatic (60 cm ground resolution) and multispectral bands 4, 3, and 2 (2 m ground resolution).  This view is a false-color infrared composite where the ultramafic areas are easily distinguished to the eye as darker red and smoother texture because of the smaller stature of cloud forest vegetation.    </a:t>
            </a:r>
          </a:p>
          <a:p>
            <a:endParaRPr lang="en-US" dirty="0"/>
          </a:p>
        </p:txBody>
      </p:sp>
      <p:sp>
        <p:nvSpPr>
          <p:cNvPr id="4" name="Slide Number Placeholder 3"/>
          <p:cNvSpPr>
            <a:spLocks noGrp="1"/>
          </p:cNvSpPr>
          <p:nvPr>
            <p:ph type="sldNum" sz="quarter" idx="10"/>
          </p:nvPr>
        </p:nvSpPr>
        <p:spPr/>
        <p:txBody>
          <a:bodyPr/>
          <a:lstStyle/>
          <a:p>
            <a:fld id="{5F2EEFA8-2560-47B5-8AA5-01776077A1B5}" type="slidenum">
              <a:rPr lang="en-US" smtClean="0"/>
              <a:t>12</a:t>
            </a:fld>
            <a:endParaRPr lang="en-US"/>
          </a:p>
        </p:txBody>
      </p:sp>
    </p:spTree>
    <p:extLst>
      <p:ext uri="{BB962C8B-B14F-4D97-AF65-F5344CB8AC3E}">
        <p14:creationId xmlns:p14="http://schemas.microsoft.com/office/powerpoint/2010/main" val="2868694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2EEFA8-2560-47B5-8AA5-01776077A1B5}" type="slidenum">
              <a:rPr lang="en-US" smtClean="0"/>
              <a:t>13</a:t>
            </a:fld>
            <a:endParaRPr lang="en-US"/>
          </a:p>
        </p:txBody>
      </p:sp>
    </p:spTree>
    <p:extLst>
      <p:ext uri="{BB962C8B-B14F-4D97-AF65-F5344CB8AC3E}">
        <p14:creationId xmlns:p14="http://schemas.microsoft.com/office/powerpoint/2010/main" val="72861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Note: There is a second image under the first – both images from </a:t>
            </a:r>
            <a:r>
              <a:rPr lang="en-US" sz="1200" kern="1200" dirty="0" err="1" smtClean="0">
                <a:solidFill>
                  <a:schemeClr val="tx1"/>
                </a:solidFill>
                <a:effectLst/>
                <a:latin typeface="+mn-lt"/>
                <a:ea typeface="+mn-ea"/>
                <a:cs typeface="+mn-cs"/>
              </a:rPr>
              <a:t>from</a:t>
            </a:r>
            <a:r>
              <a:rPr lang="en-US" sz="1200" kern="1200" dirty="0" smtClean="0">
                <a:solidFill>
                  <a:schemeClr val="tx1"/>
                </a:solidFill>
                <a:effectLst/>
                <a:latin typeface="+mn-lt"/>
                <a:ea typeface="+mn-ea"/>
                <a:cs typeface="+mn-cs"/>
              </a:rPr>
              <a:t> Weicheng Huang, NCHC.</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Marketplace provides a metadata service to bridge Cloud users and the VM images available. The VM images registered on the Marketplace can be stored in the physical storage preferred by the owner of the image, and various VM repositories can be federated together with flexibility. In addition, a small tool is available for the community to convert the VM format before or after the registration of the VM onto the Marketplace to help the interoperability of clouds.</a:t>
            </a:r>
          </a:p>
          <a:p>
            <a:endParaRPr lang="en-US" dirty="0"/>
          </a:p>
        </p:txBody>
      </p:sp>
      <p:sp>
        <p:nvSpPr>
          <p:cNvPr id="4" name="Slide Number Placeholder 3"/>
          <p:cNvSpPr>
            <a:spLocks noGrp="1"/>
          </p:cNvSpPr>
          <p:nvPr>
            <p:ph type="sldNum" sz="quarter" idx="10"/>
          </p:nvPr>
        </p:nvSpPr>
        <p:spPr/>
        <p:txBody>
          <a:bodyPr/>
          <a:lstStyle/>
          <a:p>
            <a:fld id="{5F2EEFA8-2560-47B5-8AA5-01776077A1B5}" type="slidenum">
              <a:rPr lang="en-US" smtClean="0"/>
              <a:t>14</a:t>
            </a:fld>
            <a:endParaRPr lang="en-US"/>
          </a:p>
        </p:txBody>
      </p:sp>
    </p:spTree>
    <p:extLst>
      <p:ext uri="{BB962C8B-B14F-4D97-AF65-F5344CB8AC3E}">
        <p14:creationId xmlns:p14="http://schemas.microsoft.com/office/powerpoint/2010/main" val="30459089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in the PRAGMA Collaborative Overview which covers the last year.</a:t>
            </a:r>
          </a:p>
          <a:p>
            <a:r>
              <a:rPr lang="en-US" dirty="0" smtClean="0"/>
              <a:t>This mostly is what happened at PRAGMA 24 (you were there). I am including it my talk to hit</a:t>
            </a:r>
            <a:r>
              <a:rPr lang="en-US" baseline="0" dirty="0" smtClean="0"/>
              <a:t> the highlights of the brochure.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F2EEFA8-2560-47B5-8AA5-01776077A1B5}" type="slidenum">
              <a:rPr lang="en-US" smtClean="0"/>
              <a:t>15</a:t>
            </a:fld>
            <a:endParaRPr lang="en-US"/>
          </a:p>
        </p:txBody>
      </p:sp>
    </p:spTree>
    <p:extLst>
      <p:ext uri="{BB962C8B-B14F-4D97-AF65-F5344CB8AC3E}">
        <p14:creationId xmlns:p14="http://schemas.microsoft.com/office/powerpoint/2010/main" val="1253647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Distributed network monitoring system, “</a:t>
            </a:r>
            <a:r>
              <a:rPr lang="en-US" sz="1200" kern="1200" dirty="0" err="1" smtClean="0">
                <a:solidFill>
                  <a:schemeClr val="tx1"/>
                </a:solidFill>
                <a:effectLst/>
                <a:latin typeface="+mn-lt"/>
                <a:ea typeface="+mn-ea"/>
                <a:cs typeface="+mn-cs"/>
              </a:rPr>
              <a:t>OverLoad</a:t>
            </a:r>
            <a:r>
              <a:rPr lang="en-US" sz="1200" kern="1200" dirty="0" smtClean="0">
                <a:solidFill>
                  <a:schemeClr val="tx1"/>
                </a:solidFill>
                <a:effectLst/>
                <a:latin typeface="+mn-lt"/>
                <a:ea typeface="+mn-ea"/>
                <a:cs typeface="+mn-cs"/>
              </a:rPr>
              <a:t>”, developed by the </a:t>
            </a:r>
            <a:r>
              <a:rPr lang="en-US" sz="1200" kern="1200" dirty="0" err="1" smtClean="0">
                <a:solidFill>
                  <a:schemeClr val="tx1"/>
                </a:solidFill>
                <a:effectLst/>
                <a:latin typeface="+mn-lt"/>
                <a:ea typeface="+mn-ea"/>
                <a:cs typeface="+mn-cs"/>
              </a:rPr>
              <a:t>Kasetsart</a:t>
            </a:r>
            <a:r>
              <a:rPr lang="en-US" sz="1200" kern="1200" dirty="0" smtClean="0">
                <a:solidFill>
                  <a:schemeClr val="tx1"/>
                </a:solidFill>
                <a:effectLst/>
                <a:latin typeface="+mn-lt"/>
                <a:ea typeface="+mn-ea"/>
                <a:cs typeface="+mn-cs"/>
              </a:rPr>
              <a:t> University team</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Key point is more that PRAGMA workshops are a place to discuss ideas and identify projects of common</a:t>
            </a:r>
            <a:r>
              <a:rPr lang="en-US" sz="1200" kern="1200" baseline="0" dirty="0" smtClean="0">
                <a:solidFill>
                  <a:schemeClr val="tx1"/>
                </a:solidFill>
                <a:effectLst/>
                <a:latin typeface="+mn-lt"/>
                <a:ea typeface="+mn-ea"/>
                <a:cs typeface="+mn-cs"/>
              </a:rPr>
              <a:t> interest.</a:t>
            </a:r>
          </a:p>
          <a:p>
            <a:r>
              <a:rPr lang="en-US" sz="1200" kern="1200" baseline="0" dirty="0" smtClean="0">
                <a:solidFill>
                  <a:schemeClr val="tx1"/>
                </a:solidFill>
                <a:effectLst/>
                <a:latin typeface="+mn-lt"/>
                <a:ea typeface="+mn-ea"/>
                <a:cs typeface="+mn-cs"/>
              </a:rPr>
              <a:t>This is a repeated benefit in PRAGMA.</a:t>
            </a:r>
            <a:endParaRPr lang="en-US" dirty="0"/>
          </a:p>
        </p:txBody>
      </p:sp>
      <p:sp>
        <p:nvSpPr>
          <p:cNvPr id="4" name="Slide Number Placeholder 3"/>
          <p:cNvSpPr>
            <a:spLocks noGrp="1"/>
          </p:cNvSpPr>
          <p:nvPr>
            <p:ph type="sldNum" sz="quarter" idx="10"/>
          </p:nvPr>
        </p:nvSpPr>
        <p:spPr/>
        <p:txBody>
          <a:bodyPr/>
          <a:lstStyle/>
          <a:p>
            <a:fld id="{5F2EEFA8-2560-47B5-8AA5-01776077A1B5}" type="slidenum">
              <a:rPr lang="en-US" smtClean="0"/>
              <a:t>16</a:t>
            </a:fld>
            <a:endParaRPr lang="en-US"/>
          </a:p>
        </p:txBody>
      </p:sp>
    </p:spTree>
    <p:extLst>
      <p:ext uri="{BB962C8B-B14F-4D97-AF65-F5344CB8AC3E}">
        <p14:creationId xmlns:p14="http://schemas.microsoft.com/office/powerpoint/2010/main" val="127951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Application Pictures on Right</a:t>
            </a:r>
          </a:p>
          <a:p>
            <a:pPr marL="228600" indent="-228600">
              <a:buAutoNum type="arabicPeriod"/>
            </a:pPr>
            <a:r>
              <a:rPr lang="en-US" dirty="0" smtClean="0"/>
              <a:t>Lake</a:t>
            </a:r>
            <a:r>
              <a:rPr lang="en-US" baseline="0" dirty="0" smtClean="0"/>
              <a:t> in Northern</a:t>
            </a:r>
            <a:r>
              <a:rPr lang="en-US" dirty="0" smtClean="0"/>
              <a:t> Wisconsin – measuring</a:t>
            </a:r>
            <a:r>
              <a:rPr lang="en-US" baseline="0" dirty="0" smtClean="0"/>
              <a:t> temperature at various depths – part an experiment to reduce/eliminate an invasive species of smelt in the lake</a:t>
            </a:r>
          </a:p>
          <a:p>
            <a:pPr marL="228600" indent="-228600">
              <a:buAutoNum type="arabicPeriod"/>
            </a:pPr>
            <a:r>
              <a:rPr lang="en-US" sz="1200" kern="1200" dirty="0" smtClean="0">
                <a:solidFill>
                  <a:schemeClr val="tx1"/>
                </a:solidFill>
                <a:effectLst/>
                <a:latin typeface="+mn-lt"/>
                <a:ea typeface="+mn-ea"/>
                <a:cs typeface="+mn-cs"/>
              </a:rPr>
              <a:t>Medical Plant Garden at </a:t>
            </a:r>
            <a:r>
              <a:rPr lang="en-US" sz="1200" kern="1200" dirty="0" err="1" smtClean="0">
                <a:solidFill>
                  <a:schemeClr val="tx1"/>
                </a:solidFill>
                <a:effectLst/>
                <a:latin typeface="+mn-lt"/>
                <a:ea typeface="+mn-ea"/>
                <a:cs typeface="+mn-cs"/>
              </a:rPr>
              <a:t>Lienhuachih</a:t>
            </a:r>
            <a:r>
              <a:rPr lang="en-US" sz="1200" kern="1200" dirty="0" smtClean="0">
                <a:solidFill>
                  <a:schemeClr val="tx1"/>
                </a:solidFill>
                <a:effectLst/>
                <a:latin typeface="+mn-lt"/>
                <a:ea typeface="+mn-ea"/>
                <a:cs typeface="+mn-cs"/>
              </a:rPr>
              <a:t> Research Station in Taiwan. </a:t>
            </a:r>
            <a:r>
              <a:rPr lang="en-US" sz="1200" kern="1200" dirty="0" err="1" smtClean="0">
                <a:solidFill>
                  <a:schemeClr val="tx1"/>
                </a:solidFill>
                <a:effectLst/>
                <a:latin typeface="+mn-lt"/>
                <a:ea typeface="+mn-ea"/>
                <a:cs typeface="+mn-cs"/>
              </a:rPr>
              <a:t>Vaisala</a:t>
            </a:r>
            <a:r>
              <a:rPr lang="en-US" sz="1200" kern="1200" dirty="0" smtClean="0">
                <a:solidFill>
                  <a:schemeClr val="tx1"/>
                </a:solidFill>
                <a:effectLst/>
                <a:latin typeface="+mn-lt"/>
                <a:ea typeface="+mn-ea"/>
                <a:cs typeface="+mn-cs"/>
              </a:rPr>
              <a:t> WXT 520 meteorological station with sensors for air pressure, humidity, temperature, rainfall, wind direction, and wind speed. Part of a larger effort to study</a:t>
            </a:r>
            <a:r>
              <a:rPr lang="en-US" sz="1200" kern="1200" baseline="0" dirty="0" smtClean="0">
                <a:solidFill>
                  <a:schemeClr val="tx1"/>
                </a:solidFill>
                <a:effectLst/>
                <a:latin typeface="+mn-lt"/>
                <a:ea typeface="+mn-ea"/>
                <a:cs typeface="+mn-cs"/>
              </a:rPr>
              <a:t> biodiversity</a:t>
            </a:r>
            <a:endParaRPr lang="en-US" dirty="0" smtClean="0"/>
          </a:p>
          <a:p>
            <a:r>
              <a:rPr lang="en-US" dirty="0" smtClean="0"/>
              <a:t>3. SIO Peer – measuring</a:t>
            </a:r>
            <a:r>
              <a:rPr lang="en-US" baseline="0" dirty="0" smtClean="0"/>
              <a:t> temperature and </a:t>
            </a:r>
            <a:r>
              <a:rPr lang="en-US" baseline="0" dirty="0" err="1" smtClean="0"/>
              <a:t>ph</a:t>
            </a:r>
            <a:r>
              <a:rPr lang="en-US" baseline="0" dirty="0" smtClean="0"/>
              <a:t>, as a step towards a larger goal of observing , understanding ocean acidification</a:t>
            </a:r>
            <a:endParaRPr lang="en-US" dirty="0" smtClean="0"/>
          </a:p>
          <a:p>
            <a:endParaRPr lang="en-US" dirty="0" smtClean="0"/>
          </a:p>
          <a:p>
            <a:r>
              <a:rPr lang="en-US" sz="1200" kern="1200" dirty="0" smtClean="0">
                <a:solidFill>
                  <a:schemeClr val="tx1"/>
                </a:solidFill>
                <a:effectLst/>
                <a:latin typeface="+mn-lt"/>
                <a:ea typeface="+mn-ea"/>
                <a:cs typeface="+mn-cs"/>
              </a:rPr>
              <a:t>This OSDT Android </a:t>
            </a:r>
            <a:r>
              <a:rPr lang="en-US" sz="1200" kern="1200" dirty="0" err="1" smtClean="0">
                <a:solidFill>
                  <a:schemeClr val="tx1"/>
                </a:solidFill>
                <a:effectLst/>
                <a:latin typeface="+mn-lt"/>
                <a:ea typeface="+mn-ea"/>
                <a:cs typeface="+mn-cs"/>
              </a:rPr>
              <a:t>SensorPod</a:t>
            </a:r>
            <a:r>
              <a:rPr lang="en-US" sz="1200" kern="1200" dirty="0" smtClean="0">
                <a:solidFill>
                  <a:schemeClr val="tx1"/>
                </a:solidFill>
                <a:effectLst/>
                <a:latin typeface="+mn-lt"/>
                <a:ea typeface="+mn-ea"/>
                <a:cs typeface="+mn-cs"/>
              </a:rPr>
              <a:t> is mounted inside the open white box at the Medical Plant Garden at </a:t>
            </a:r>
            <a:r>
              <a:rPr lang="en-US" sz="1200" kern="1200" dirty="0" err="1" smtClean="0">
                <a:solidFill>
                  <a:schemeClr val="tx1"/>
                </a:solidFill>
                <a:effectLst/>
                <a:latin typeface="+mn-lt"/>
                <a:ea typeface="+mn-ea"/>
                <a:cs typeface="+mn-cs"/>
              </a:rPr>
              <a:t>Lienhuachih</a:t>
            </a:r>
            <a:r>
              <a:rPr lang="en-US" sz="1200" kern="1200" dirty="0" smtClean="0">
                <a:solidFill>
                  <a:schemeClr val="tx1"/>
                </a:solidFill>
                <a:effectLst/>
                <a:latin typeface="+mn-lt"/>
                <a:ea typeface="+mn-ea"/>
                <a:cs typeface="+mn-cs"/>
              </a:rPr>
              <a:t> Research Station in Taiwan.  It is powered by solar panels and communicates via Wi-Fi to a </a:t>
            </a:r>
            <a:r>
              <a:rPr lang="en-US" sz="1200" kern="1200" dirty="0" err="1" smtClean="0">
                <a:solidFill>
                  <a:schemeClr val="tx1"/>
                </a:solidFill>
                <a:effectLst/>
                <a:latin typeface="+mn-lt"/>
                <a:ea typeface="+mn-ea"/>
                <a:cs typeface="+mn-cs"/>
              </a:rPr>
              <a:t>DataTurbine</a:t>
            </a:r>
            <a:r>
              <a:rPr lang="en-US" sz="1200" kern="1200" dirty="0" smtClean="0">
                <a:solidFill>
                  <a:schemeClr val="tx1"/>
                </a:solidFill>
                <a:effectLst/>
                <a:latin typeface="+mn-lt"/>
                <a:ea typeface="+mn-ea"/>
                <a:cs typeface="+mn-cs"/>
              </a:rPr>
              <a:t> server at the TFRI station.</a:t>
            </a:r>
          </a:p>
          <a:p>
            <a:r>
              <a:rPr lang="en-US" sz="120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 assembled OSDT Android </a:t>
            </a:r>
            <a:r>
              <a:rPr lang="en-US" sz="1200" kern="1200" dirty="0" err="1" smtClean="0">
                <a:solidFill>
                  <a:schemeClr val="tx1"/>
                </a:solidFill>
                <a:effectLst/>
                <a:latin typeface="+mn-lt"/>
                <a:ea typeface="+mn-ea"/>
                <a:cs typeface="+mn-cs"/>
              </a:rPr>
              <a:t>SensorPod</a:t>
            </a:r>
            <a:r>
              <a:rPr lang="en-US" sz="1200" kern="1200" dirty="0" smtClean="0">
                <a:solidFill>
                  <a:schemeClr val="tx1"/>
                </a:solidFill>
                <a:effectLst/>
                <a:latin typeface="+mn-lt"/>
                <a:ea typeface="+mn-ea"/>
                <a:cs typeface="+mn-cs"/>
              </a:rPr>
              <a:t> connected with a </a:t>
            </a:r>
            <a:r>
              <a:rPr lang="en-US" sz="1200" kern="1200" dirty="0" err="1" smtClean="0">
                <a:solidFill>
                  <a:schemeClr val="tx1"/>
                </a:solidFill>
                <a:effectLst/>
                <a:latin typeface="+mn-lt"/>
                <a:ea typeface="+mn-ea"/>
                <a:cs typeface="+mn-cs"/>
              </a:rPr>
              <a:t>Vaisala</a:t>
            </a:r>
            <a:r>
              <a:rPr lang="en-US" sz="1200" kern="1200" dirty="0" smtClean="0">
                <a:solidFill>
                  <a:schemeClr val="tx1"/>
                </a:solidFill>
                <a:effectLst/>
                <a:latin typeface="+mn-lt"/>
                <a:ea typeface="+mn-ea"/>
                <a:cs typeface="+mn-cs"/>
              </a:rPr>
              <a:t> WXT 520 weather station and Android smart phone.</a:t>
            </a: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F2EEFA8-2560-47B5-8AA5-01776077A1B5}" type="slidenum">
              <a:rPr lang="en-US" smtClean="0"/>
              <a:t>17</a:t>
            </a:fld>
            <a:endParaRPr lang="en-US"/>
          </a:p>
        </p:txBody>
      </p:sp>
    </p:spTree>
    <p:extLst>
      <p:ext uri="{BB962C8B-B14F-4D97-AF65-F5344CB8AC3E}">
        <p14:creationId xmlns:p14="http://schemas.microsoft.com/office/powerpoint/2010/main" val="30954604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1326465B-EBBF-4A1E-801E-F8EA5175CC6B}" type="slidenum">
              <a:rPr lang="en-US">
                <a:latin typeface="Arial" charset="0"/>
              </a:rPr>
              <a:pPr/>
              <a:t>18</a:t>
            </a:fld>
            <a:endParaRPr lang="en-US">
              <a:latin typeface="Arial"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pPr eaLnBrk="1" hangingPunct="1"/>
            <a:r>
              <a:rPr lang="en-US" dirty="0" smtClean="0">
                <a:latin typeface="Arial" charset="0"/>
              </a:rPr>
              <a:t>Series</a:t>
            </a:r>
            <a:r>
              <a:rPr lang="en-US" baseline="0" dirty="0" smtClean="0">
                <a:latin typeface="Arial" charset="0"/>
              </a:rPr>
              <a:t> of three slides (circa 2007) that tried to spell out where we were in deploying sensors  (in a lake setting).</a:t>
            </a:r>
          </a:p>
          <a:p>
            <a:pPr eaLnBrk="1" hangingPunct="1"/>
            <a:r>
              <a:rPr lang="en-US" baseline="0" dirty="0" smtClean="0">
                <a:latin typeface="Arial" charset="0"/>
              </a:rPr>
              <a:t>We are getting to a place now – with integration of grid/cloud technologies (e.g. rocks cluster management system, INCA monitoring) with inexpensive </a:t>
            </a:r>
            <a:r>
              <a:rPr lang="en-US" baseline="0" dirty="0" err="1" smtClean="0">
                <a:latin typeface="Arial" charset="0"/>
              </a:rPr>
              <a:t>SensorPods</a:t>
            </a:r>
            <a:r>
              <a:rPr lang="en-US" baseline="0" dirty="0" smtClean="0">
                <a:latin typeface="Arial" charset="0"/>
              </a:rPr>
              <a:t> (</a:t>
            </a:r>
            <a:r>
              <a:rPr lang="en-US" sz="1200" kern="1200" dirty="0" smtClean="0">
                <a:solidFill>
                  <a:schemeClr val="tx1"/>
                </a:solidFill>
                <a:effectLst/>
                <a:latin typeface="+mn-lt"/>
                <a:ea typeface="+mn-ea"/>
                <a:cs typeface="+mn-cs"/>
              </a:rPr>
              <a:t>custom-designed mobile computing platform for assembling wireless sensor networks for environmental monitoring applications) to scale up deployments and monitoring</a:t>
            </a:r>
            <a:r>
              <a:rPr lang="en-US" sz="1200" kern="1200" baseline="0" dirty="0" smtClean="0">
                <a:solidFill>
                  <a:schemeClr val="tx1"/>
                </a:solidFill>
                <a:effectLst/>
                <a:latin typeface="+mn-lt"/>
                <a:ea typeface="+mn-ea"/>
                <a:cs typeface="+mn-cs"/>
              </a:rPr>
              <a:t> of many sensors.</a:t>
            </a:r>
          </a:p>
          <a:p>
            <a:pPr eaLnBrk="1" hangingPunct="1"/>
            <a:endParaRPr lang="en-US" dirty="0" smtClean="0">
              <a:latin typeface="Arial"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C86D92F1-EE44-4F7D-A757-E361D69D3462}" type="slidenum">
              <a:rPr lang="en-US">
                <a:latin typeface="Arial" charset="0"/>
              </a:rPr>
              <a:pPr/>
              <a:t>19</a:t>
            </a:fld>
            <a:endParaRPr lang="en-US">
              <a:latin typeface="Arial"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pPr eaLnBrk="1" hangingPunct="1"/>
            <a:r>
              <a:rPr lang="en-US" dirty="0" smtClean="0">
                <a:latin typeface="Arial" charset="0"/>
              </a:rPr>
              <a:t>Source: T </a:t>
            </a:r>
            <a:r>
              <a:rPr lang="en-US" dirty="0" err="1" smtClean="0">
                <a:latin typeface="Arial" charset="0"/>
              </a:rPr>
              <a:t>Kratz</a:t>
            </a:r>
            <a:endParaRPr lang="en-US" dirty="0" smtClean="0">
              <a:latin typeface="Arial"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38BB30A3-7C14-4BB6-9454-409A2F5FFAEA}" type="slidenum">
              <a:rPr lang="en-US">
                <a:latin typeface="Arial" charset="0"/>
              </a:rPr>
              <a:pPr/>
              <a:t>20</a:t>
            </a:fld>
            <a:endParaRPr lang="en-US">
              <a:latin typeface="Arial"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pPr eaLnBrk="1" hangingPunct="1"/>
            <a:r>
              <a:rPr lang="en-US" dirty="0" smtClean="0">
                <a:latin typeface="Arial" charset="0"/>
              </a:rPr>
              <a:t>Source T </a:t>
            </a:r>
            <a:r>
              <a:rPr lang="en-US" dirty="0" err="1" smtClean="0">
                <a:latin typeface="Arial" charset="0"/>
              </a:rPr>
              <a:t>Kratz</a:t>
            </a:r>
            <a:endParaRPr lang="en-US" dirty="0" smtClean="0">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http://sourcedb.cas.cn/sourcedb_cnic_cas/yw/people/200908/t20090817_2404531.html</a:t>
            </a:r>
            <a:endParaRPr lang="en-US" dirty="0" smtClean="0"/>
          </a:p>
          <a:p>
            <a:endParaRPr lang="en-US" dirty="0" smtClean="0"/>
          </a:p>
          <a:p>
            <a:r>
              <a:rPr lang="en-US" dirty="0" smtClean="0"/>
              <a:t>This is our 25</a:t>
            </a:r>
            <a:r>
              <a:rPr lang="en-US" baseline="30000" dirty="0" smtClean="0"/>
              <a:t>th</a:t>
            </a:r>
            <a:r>
              <a:rPr lang="en-US" dirty="0" smtClean="0"/>
              <a:t> Workshop! Congratulations – and a special thanks for having CNIC host this workshop!</a:t>
            </a:r>
            <a:endParaRPr lang="en-US" dirty="0"/>
          </a:p>
        </p:txBody>
      </p:sp>
      <p:sp>
        <p:nvSpPr>
          <p:cNvPr id="4" name="Slide Number Placeholder 3"/>
          <p:cNvSpPr>
            <a:spLocks noGrp="1"/>
          </p:cNvSpPr>
          <p:nvPr>
            <p:ph type="sldNum" sz="quarter" idx="10"/>
          </p:nvPr>
        </p:nvSpPr>
        <p:spPr/>
        <p:txBody>
          <a:bodyPr/>
          <a:lstStyle/>
          <a:p>
            <a:fld id="{5F2EEFA8-2560-47B5-8AA5-01776077A1B5}" type="slidenum">
              <a:rPr lang="en-US" smtClean="0"/>
              <a:t>2</a:t>
            </a:fld>
            <a:endParaRPr lang="en-US"/>
          </a:p>
        </p:txBody>
      </p:sp>
    </p:spTree>
    <p:extLst>
      <p:ext uri="{BB962C8B-B14F-4D97-AF65-F5344CB8AC3E}">
        <p14:creationId xmlns:p14="http://schemas.microsoft.com/office/powerpoint/2010/main" val="17034390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t>As noted before:</a:t>
            </a:r>
            <a:r>
              <a:rPr lang="en-US" baseline="0" dirty="0" smtClean="0"/>
              <a:t> </a:t>
            </a:r>
            <a:r>
              <a:rPr lang="en-US" baseline="0" dirty="0" smtClean="0">
                <a:latin typeface="Arial" charset="0"/>
              </a:rPr>
              <a:t>We are getting to a place now – with integration of grid/cloud technologies (e.g. rocks cluster management system, INCA monitoring) with inexpensive </a:t>
            </a:r>
            <a:r>
              <a:rPr lang="en-US" baseline="0" dirty="0" err="1" smtClean="0">
                <a:latin typeface="Arial" charset="0"/>
              </a:rPr>
              <a:t>SensorPods</a:t>
            </a:r>
            <a:r>
              <a:rPr lang="en-US" baseline="0" dirty="0" smtClean="0">
                <a:latin typeface="Arial" charset="0"/>
              </a:rPr>
              <a:t> (</a:t>
            </a:r>
            <a:r>
              <a:rPr lang="en-US" sz="1200" kern="1200" dirty="0" smtClean="0">
                <a:solidFill>
                  <a:schemeClr val="tx1"/>
                </a:solidFill>
                <a:effectLst/>
                <a:latin typeface="+mn-lt"/>
                <a:ea typeface="+mn-ea"/>
                <a:cs typeface="+mn-cs"/>
              </a:rPr>
              <a:t>custom-designed mobile computing platform for assembling wireless sensor networks for environmental monitoring applications) to scale up deployments and monitoring</a:t>
            </a:r>
            <a:r>
              <a:rPr lang="en-US" sz="1200" kern="1200" baseline="0" dirty="0" smtClean="0">
                <a:solidFill>
                  <a:schemeClr val="tx1"/>
                </a:solidFill>
                <a:effectLst/>
                <a:latin typeface="+mn-lt"/>
                <a:ea typeface="+mn-ea"/>
                <a:cs typeface="+mn-cs"/>
              </a:rPr>
              <a:t> of many sensors.</a:t>
            </a:r>
          </a:p>
          <a:p>
            <a:pPr eaLnBrk="1" hangingPunct="1"/>
            <a:endParaRPr lang="en-US" dirty="0" smtClean="0">
              <a:latin typeface="Arial" charset="0"/>
            </a:endParaRPr>
          </a:p>
          <a:p>
            <a:r>
              <a:rPr lang="en-US" dirty="0" smtClean="0"/>
              <a:t>I would like us to think about this challenge – to see if it makes any sense.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5F2EEFA8-2560-47B5-8AA5-01776077A1B5}" type="slidenum">
              <a:rPr lang="en-US" smtClean="0"/>
              <a:t>21</a:t>
            </a:fld>
            <a:endParaRPr lang="en-US"/>
          </a:p>
        </p:txBody>
      </p:sp>
    </p:spTree>
    <p:extLst>
      <p:ext uri="{BB962C8B-B14F-4D97-AF65-F5344CB8AC3E}">
        <p14:creationId xmlns:p14="http://schemas.microsoft.com/office/powerpoint/2010/main" val="41134398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a:t>
            </a:r>
            <a:r>
              <a:rPr lang="en-US" baseline="0" dirty="0" smtClean="0"/>
              <a:t> set of three images: screen shots from the application</a:t>
            </a:r>
          </a:p>
          <a:p>
            <a:r>
              <a:rPr lang="en-US" sz="1200" i="1" kern="1200" dirty="0" smtClean="0">
                <a:solidFill>
                  <a:schemeClr val="tx1"/>
                </a:solidFill>
                <a:effectLst/>
                <a:latin typeface="+mn-lt"/>
                <a:ea typeface="+mn-ea"/>
                <a:cs typeface="+mn-cs"/>
              </a:rPr>
              <a:t>Screenshots from JFG (Japanese Friendship Garden) android app: main page, solved winding pathway screen, and detailed information screen.</a:t>
            </a:r>
          </a:p>
          <a:p>
            <a:endParaRPr lang="en-US" sz="1200" i="1"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Lower image, at the Japanese Friendship</a:t>
            </a:r>
            <a:r>
              <a:rPr lang="en-US" sz="1200" i="1" kern="1200" baseline="0" dirty="0" smtClean="0">
                <a:solidFill>
                  <a:schemeClr val="tx1"/>
                </a:solidFill>
                <a:effectLst/>
                <a:latin typeface="+mn-lt"/>
                <a:ea typeface="+mn-ea"/>
                <a:cs typeface="+mn-cs"/>
              </a:rPr>
              <a:t> Garden with image on phone of bridge – also in background</a:t>
            </a:r>
          </a:p>
          <a:p>
            <a:endParaRPr lang="en-US" sz="1200" i="1" kern="1200" baseline="0" dirty="0" smtClean="0">
              <a:solidFill>
                <a:schemeClr val="tx1"/>
              </a:solidFill>
              <a:effectLst/>
              <a:latin typeface="+mn-lt"/>
              <a:ea typeface="+mn-ea"/>
              <a:cs typeface="+mn-cs"/>
            </a:endParaRPr>
          </a:p>
          <a:p>
            <a:r>
              <a:rPr lang="en-US" sz="1200" i="1" kern="1200" baseline="0" dirty="0" smtClean="0">
                <a:solidFill>
                  <a:schemeClr val="tx1"/>
                </a:solidFill>
                <a:effectLst/>
                <a:latin typeface="+mn-lt"/>
                <a:ea typeface="+mn-ea"/>
                <a:cs typeface="+mn-cs"/>
              </a:rPr>
              <a:t>KEY POINTS:</a:t>
            </a:r>
          </a:p>
          <a:p>
            <a:r>
              <a:rPr lang="en-US" sz="1200" i="1" kern="1200" baseline="0" dirty="0" smtClean="0">
                <a:solidFill>
                  <a:schemeClr val="tx1"/>
                </a:solidFill>
                <a:effectLst/>
                <a:latin typeface="+mn-lt"/>
                <a:ea typeface="+mn-ea"/>
                <a:cs typeface="+mn-cs"/>
              </a:rPr>
              <a:t> - PRIME STUDENT</a:t>
            </a:r>
          </a:p>
          <a:p>
            <a:r>
              <a:rPr lang="en-US" sz="1200" i="1" kern="1200" baseline="0" dirty="0" smtClean="0">
                <a:solidFill>
                  <a:schemeClr val="tx1"/>
                </a:solidFill>
                <a:effectLst/>
                <a:latin typeface="+mn-lt"/>
                <a:ea typeface="+mn-ea"/>
                <a:cs typeface="+mn-cs"/>
              </a:rPr>
              <a:t> - Will go live later this month or early next month</a:t>
            </a:r>
          </a:p>
          <a:p>
            <a:r>
              <a:rPr lang="en-US" sz="1200" i="1" kern="1200" baseline="0" dirty="0" smtClean="0">
                <a:solidFill>
                  <a:schemeClr val="tx1"/>
                </a:solidFill>
                <a:effectLst/>
                <a:latin typeface="+mn-lt"/>
                <a:ea typeface="+mn-ea"/>
                <a:cs typeface="+mn-cs"/>
              </a:rPr>
              <a:t> - First outside application of technology</a:t>
            </a:r>
          </a:p>
          <a:p>
            <a:endParaRPr lang="en-US" sz="1200" i="1" kern="1200" baseline="0" dirty="0" smtClean="0">
              <a:solidFill>
                <a:schemeClr val="tx1"/>
              </a:solidFill>
              <a:effectLst/>
              <a:latin typeface="+mn-lt"/>
              <a:ea typeface="+mn-ea"/>
              <a:cs typeface="+mn-cs"/>
            </a:endParaRPr>
          </a:p>
          <a:p>
            <a:endParaRPr lang="en-US" sz="1200" i="1" kern="1200" baseline="0" dirty="0" smtClean="0">
              <a:solidFill>
                <a:schemeClr val="tx1"/>
              </a:solidFill>
              <a:effectLst/>
              <a:latin typeface="+mn-lt"/>
              <a:ea typeface="+mn-ea"/>
              <a:cs typeface="+mn-cs"/>
            </a:endParaRPr>
          </a:p>
          <a:p>
            <a:endParaRPr lang="en-US" sz="1200" i="1" kern="1200" baseline="0" dirty="0" smtClean="0">
              <a:solidFill>
                <a:schemeClr val="tx1"/>
              </a:solidFill>
              <a:effectLst/>
              <a:latin typeface="+mn-lt"/>
              <a:ea typeface="+mn-ea"/>
              <a:cs typeface="+mn-cs"/>
            </a:endParaRPr>
          </a:p>
          <a:p>
            <a:endParaRPr lang="en-US" sz="1200" i="1" kern="1200" baseline="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F2EEFA8-2560-47B5-8AA5-01776077A1B5}" type="slidenum">
              <a:rPr lang="en-US" smtClean="0"/>
              <a:t>22</a:t>
            </a:fld>
            <a:endParaRPr lang="en-US"/>
          </a:p>
        </p:txBody>
      </p:sp>
    </p:spTree>
    <p:extLst>
      <p:ext uri="{BB962C8B-B14F-4D97-AF65-F5344CB8AC3E}">
        <p14:creationId xmlns:p14="http://schemas.microsoft.com/office/powerpoint/2010/main" val="41946932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PRAGMA Students was motivated</a:t>
            </a:r>
            <a:r>
              <a:rPr lang="en-US" baseline="0" dirty="0" smtClean="0"/>
              <a:t> by GLEON Student Association</a:t>
            </a:r>
          </a:p>
          <a:p>
            <a:endParaRPr lang="en-US" baseline="0" dirty="0" smtClean="0"/>
          </a:p>
          <a:p>
            <a:r>
              <a:rPr lang="en-US" baseline="0" dirty="0" smtClean="0"/>
              <a:t>PRAGMA made a strategic decision to engages students actively and intentionally in many PRAGMA activities – since it benefits PRAGMA and it benefits students.</a:t>
            </a:r>
          </a:p>
          <a:p>
            <a:r>
              <a:rPr lang="en-US" baseline="0" dirty="0" smtClean="0"/>
              <a:t/>
            </a:r>
            <a:br>
              <a:rPr lang="en-US" baseline="0" dirty="0" smtClean="0"/>
            </a:br>
            <a:r>
              <a:rPr lang="en-US" baseline="0" dirty="0" smtClean="0"/>
              <a:t>Students already contribute to PRAGMA, Students also benefit from PRAGMA</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F2EEFA8-2560-47B5-8AA5-01776077A1B5}" type="slidenum">
              <a:rPr lang="en-US" smtClean="0"/>
              <a:t>23</a:t>
            </a:fld>
            <a:endParaRPr lang="en-US"/>
          </a:p>
        </p:txBody>
      </p:sp>
    </p:spTree>
    <p:extLst>
      <p:ext uri="{BB962C8B-B14F-4D97-AF65-F5344CB8AC3E}">
        <p14:creationId xmlns:p14="http://schemas.microsoft.com/office/powerpoint/2010/main" val="19485086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Upper</a:t>
            </a:r>
            <a:r>
              <a:rPr lang="en-US" baseline="0" dirty="0" smtClean="0"/>
              <a:t> Right – PRAGMA 24 Workshop – Student workshop – presentation</a:t>
            </a:r>
          </a:p>
          <a:p>
            <a:r>
              <a:rPr lang="en-US" baseline="0" dirty="0" smtClean="0"/>
              <a:t> Lower Right – PRAGMA 24 Workshop – Building a network </a:t>
            </a:r>
          </a:p>
          <a:p>
            <a:endParaRPr lang="en-US" baseline="0" dirty="0" smtClean="0"/>
          </a:p>
          <a:p>
            <a:r>
              <a:rPr lang="en-US" baseline="0" dirty="0" smtClean="0"/>
              <a:t>This is still work in progress – and we need to identify ways to integrate student research and PRAGMA projects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F2EEFA8-2560-47B5-8AA5-01776077A1B5}" type="slidenum">
              <a:rPr lang="en-US" smtClean="0"/>
              <a:t>24</a:t>
            </a:fld>
            <a:endParaRPr lang="en-US"/>
          </a:p>
        </p:txBody>
      </p:sp>
    </p:spTree>
    <p:extLst>
      <p:ext uri="{BB962C8B-B14F-4D97-AF65-F5344CB8AC3E}">
        <p14:creationId xmlns:p14="http://schemas.microsoft.com/office/powerpoint/2010/main" val="17909231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Part of a larger strategy for students</a:t>
            </a:r>
            <a:r>
              <a:rPr lang="en-US" baseline="0" dirty="0" smtClean="0"/>
              <a:t> is to build on activities like PRIME (Pacific Rim Experiences for students), </a:t>
            </a:r>
            <a:r>
              <a:rPr lang="en-US" baseline="0" dirty="0" err="1" smtClean="0"/>
              <a:t>Monash</a:t>
            </a:r>
            <a:r>
              <a:rPr lang="en-US" baseline="0" dirty="0" smtClean="0"/>
              <a:t> and Queensland University Research Program Abroad (MURPA, QURPA) – by exposing students to research in a different culture.  </a:t>
            </a:r>
          </a:p>
          <a:p>
            <a:endParaRPr lang="en-US" baseline="0" dirty="0" smtClean="0"/>
          </a:p>
          <a:p>
            <a:r>
              <a:rPr lang="en-US" baseline="0" dirty="0" smtClean="0"/>
              <a:t>This is PRIME’s 10</a:t>
            </a:r>
            <a:r>
              <a:rPr lang="en-US" baseline="30000" dirty="0" smtClean="0"/>
              <a:t>th</a:t>
            </a:r>
            <a:r>
              <a:rPr lang="en-US" baseline="0" dirty="0" smtClean="0"/>
              <a:t> year. We have supported more than 180 students to have this 3 quarter experience, which involves 9 weeks at a host lab.</a:t>
            </a:r>
          </a:p>
          <a:p>
            <a:endParaRPr lang="en-US" baseline="0" dirty="0" smtClean="0"/>
          </a:p>
          <a:p>
            <a:r>
              <a:rPr lang="en-US" baseline="0" dirty="0" smtClean="0"/>
              <a:t>As you can see, the institutions on the right are hosts to these undergraduate students from UCSD. Often, they have be able to support the students – for which we are very grateful.</a:t>
            </a:r>
          </a:p>
          <a:p>
            <a:endParaRPr lang="en-US" baseline="0" dirty="0" smtClean="0"/>
          </a:p>
          <a:p>
            <a:r>
              <a:rPr lang="en-US" baseline="0" dirty="0" smtClean="0"/>
              <a:t>Of the six projects listed, on the left hand side, the first three involved mobile computing.</a:t>
            </a:r>
          </a:p>
          <a:p>
            <a:r>
              <a:rPr lang="en-US" baseline="0" dirty="0" smtClean="0"/>
              <a:t>The fourth one is trying to use virtualization to provide consistency of results independent of particular hardware, and to take steps to address a critical problem – that if virtual screening of possible drug compounds via docking.</a:t>
            </a:r>
          </a:p>
          <a:p>
            <a:endParaRPr lang="en-US" baseline="0" dirty="0" smtClean="0"/>
          </a:p>
          <a:p>
            <a:r>
              <a:rPr lang="en-US" baseline="0" dirty="0" smtClean="0"/>
              <a:t>The last two projects are about research on molecules or docking</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 in one case (upper right) it is about a kinase (Fam20c), whose mutation is know to </a:t>
            </a:r>
            <a:r>
              <a:rPr lang="en-US" sz="1200" kern="1200" dirty="0" smtClean="0">
                <a:solidFill>
                  <a:schemeClr val="tx1"/>
                </a:solidFill>
                <a:effectLst/>
                <a:latin typeface="+mn-lt"/>
                <a:ea typeface="+mn-ea"/>
                <a:cs typeface="+mn-cs"/>
              </a:rPr>
              <a:t>lead to </a:t>
            </a:r>
            <a:r>
              <a:rPr lang="en-US" sz="1200" kern="1200" dirty="0" err="1" smtClean="0">
                <a:solidFill>
                  <a:schemeClr val="tx1"/>
                </a:solidFill>
                <a:effectLst/>
                <a:latin typeface="+mn-lt"/>
                <a:ea typeface="+mn-ea"/>
                <a:cs typeface="+mn-cs"/>
              </a:rPr>
              <a:t>osteoclerotic</a:t>
            </a:r>
            <a:r>
              <a:rPr lang="en-US" sz="1200" kern="1200" dirty="0" smtClean="0">
                <a:solidFill>
                  <a:schemeClr val="tx1"/>
                </a:solidFill>
                <a:effectLst/>
                <a:latin typeface="+mn-lt"/>
                <a:ea typeface="+mn-ea"/>
                <a:cs typeface="+mn-cs"/>
              </a:rPr>
              <a:t> bone dysplasia in humans, also known as </a:t>
            </a:r>
            <a:r>
              <a:rPr lang="en-US" sz="1200" kern="1200" dirty="0" err="1" smtClean="0">
                <a:solidFill>
                  <a:schemeClr val="tx1"/>
                </a:solidFill>
                <a:effectLst/>
                <a:latin typeface="+mn-lt"/>
                <a:ea typeface="+mn-ea"/>
                <a:cs typeface="+mn-cs"/>
              </a:rPr>
              <a:t>Raine</a:t>
            </a:r>
            <a:r>
              <a:rPr lang="en-US" sz="1200" kern="1200" dirty="0" smtClean="0">
                <a:solidFill>
                  <a:schemeClr val="tx1"/>
                </a:solidFill>
                <a:effectLst/>
                <a:latin typeface="+mn-lt"/>
                <a:ea typeface="+mn-ea"/>
                <a:cs typeface="+mn-cs"/>
              </a:rPr>
              <a:t> syndrome. </a:t>
            </a:r>
            <a:r>
              <a:rPr lang="en-US" sz="1200" kern="1200" dirty="0" err="1" smtClean="0">
                <a:solidFill>
                  <a:schemeClr val="tx1"/>
                </a:solidFill>
                <a:effectLst/>
                <a:latin typeface="+mn-lt"/>
                <a:ea typeface="+mn-ea"/>
                <a:cs typeface="+mn-cs"/>
              </a:rPr>
              <a:t>Raine</a:t>
            </a:r>
            <a:r>
              <a:rPr lang="en-US" sz="1200" kern="1200" dirty="0" smtClean="0">
                <a:solidFill>
                  <a:schemeClr val="tx1"/>
                </a:solidFill>
                <a:effectLst/>
                <a:latin typeface="+mn-lt"/>
                <a:ea typeface="+mn-ea"/>
                <a:cs typeface="+mn-cs"/>
              </a:rPr>
              <a:t> syndrome is characterized by ectopic calcification which increases bone density and often causes death in neonatal stages.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Short: the image is of Fam20C protein structure with ADP bound at its ATP binding pocket. (Sharon</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Grubner</a:t>
            </a:r>
            <a:r>
              <a:rPr lang="en-US" sz="1200" kern="1200" baseline="0" dirty="0" smtClean="0">
                <a:solidFill>
                  <a:schemeClr val="tx1"/>
                </a:solidFill>
                <a:effectLst/>
                <a:latin typeface="+mn-lt"/>
                <a:ea typeface="+mn-ea"/>
                <a:cs typeface="+mn-cs"/>
              </a:rPr>
              <a:t> – working at National Taiwan University)</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image in the lower right is </a:t>
            </a:r>
            <a:r>
              <a:rPr lang="en-US" sz="1200" i="1" kern="1200" dirty="0" err="1" smtClean="0">
                <a:solidFill>
                  <a:schemeClr val="tx1"/>
                </a:solidFill>
                <a:effectLst/>
                <a:latin typeface="+mn-lt"/>
                <a:ea typeface="+mn-ea"/>
                <a:cs typeface="+mn-cs"/>
              </a:rPr>
              <a:t>Dihalenaquinolide</a:t>
            </a:r>
            <a:r>
              <a:rPr lang="en-US" sz="1200" i="1" kern="1200" dirty="0" smtClean="0">
                <a:solidFill>
                  <a:schemeClr val="tx1"/>
                </a:solidFill>
                <a:effectLst/>
                <a:latin typeface="+mn-lt"/>
                <a:ea typeface="+mn-ea"/>
                <a:cs typeface="+mn-cs"/>
              </a:rPr>
              <a:t> A</a:t>
            </a:r>
            <a:r>
              <a:rPr lang="en-US" sz="1200" kern="1200" dirty="0" smtClean="0">
                <a:solidFill>
                  <a:schemeClr val="tx1"/>
                </a:solidFill>
                <a:effectLst/>
                <a:latin typeface="+mn-lt"/>
                <a:ea typeface="+mn-ea"/>
                <a:cs typeface="+mn-cs"/>
              </a:rPr>
              <a:t> docked to Trans-</a:t>
            </a:r>
            <a:r>
              <a:rPr lang="en-US" sz="1200" kern="1200" dirty="0" err="1" smtClean="0">
                <a:solidFill>
                  <a:schemeClr val="tx1"/>
                </a:solidFill>
                <a:effectLst/>
                <a:latin typeface="+mn-lt"/>
                <a:ea typeface="+mn-ea"/>
                <a:cs typeface="+mn-cs"/>
              </a:rPr>
              <a:t>sialidase</a:t>
            </a:r>
            <a:r>
              <a:rPr lang="en-US" sz="1200" kern="1200" dirty="0" smtClean="0">
                <a:solidFill>
                  <a:schemeClr val="tx1"/>
                </a:solidFill>
                <a:effectLst/>
                <a:latin typeface="+mn-lt"/>
                <a:ea typeface="+mn-ea"/>
                <a:cs typeface="+mn-cs"/>
              </a:rPr>
              <a:t> (Hanne Wolff – working at National Taiwan</a:t>
            </a:r>
            <a:r>
              <a:rPr lang="en-US" sz="1200" kern="1200" baseline="0" dirty="0" smtClean="0">
                <a:solidFill>
                  <a:schemeClr val="tx1"/>
                </a:solidFill>
                <a:effectLst/>
                <a:latin typeface="+mn-lt"/>
                <a:ea typeface="+mn-ea"/>
                <a:cs typeface="+mn-cs"/>
              </a:rPr>
              <a:t> University)</a:t>
            </a:r>
            <a:endParaRPr lang="en-US" sz="1200" kern="1200" dirty="0" smtClean="0">
              <a:solidFill>
                <a:schemeClr val="tx1"/>
              </a:solidFill>
              <a:effectLst/>
              <a:latin typeface="+mn-lt"/>
              <a:ea typeface="+mn-ea"/>
              <a:cs typeface="+mn-cs"/>
            </a:endParaRPr>
          </a:p>
          <a:p>
            <a:r>
              <a:rPr lang="en-US" dirty="0" smtClean="0"/>
              <a:t>Background: The focus is address </a:t>
            </a:r>
            <a:r>
              <a:rPr lang="en-US" dirty="0" err="1" smtClean="0"/>
              <a:t>Chagas</a:t>
            </a:r>
            <a:r>
              <a:rPr lang="en-US" dirty="0" smtClean="0"/>
              <a:t> disease – caused by a protozoa. Recently there is a focus on</a:t>
            </a:r>
            <a:r>
              <a:rPr lang="en-US" baseline="0" dirty="0" smtClean="0"/>
              <a:t> developing drugs that attach the protozoa.  In particular we are looking at </a:t>
            </a:r>
            <a:r>
              <a:rPr lang="en-US" sz="1200" kern="1200" dirty="0" smtClean="0">
                <a:solidFill>
                  <a:schemeClr val="tx1"/>
                </a:solidFill>
                <a:effectLst/>
                <a:latin typeface="+mn-lt"/>
                <a:ea typeface="+mn-ea"/>
                <a:cs typeface="+mn-cs"/>
              </a:rPr>
              <a:t>Trans-</a:t>
            </a:r>
            <a:r>
              <a:rPr lang="en-US" sz="1200" kern="1200" dirty="0" err="1" smtClean="0">
                <a:solidFill>
                  <a:schemeClr val="tx1"/>
                </a:solidFill>
                <a:effectLst/>
                <a:latin typeface="+mn-lt"/>
                <a:ea typeface="+mn-ea"/>
                <a:cs typeface="+mn-cs"/>
              </a:rPr>
              <a:t>sialidase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TcTS</a:t>
            </a:r>
            <a:r>
              <a:rPr lang="en-US" sz="1200" kern="1200" dirty="0" smtClean="0">
                <a:solidFill>
                  <a:schemeClr val="tx1"/>
                </a:solidFill>
                <a:effectLst/>
                <a:latin typeface="+mn-lt"/>
                <a:ea typeface="+mn-ea"/>
                <a:cs typeface="+mn-cs"/>
              </a:rPr>
              <a:t>), found on the membrane of the protozoan.</a:t>
            </a:r>
            <a:r>
              <a:rPr lang="en-US" sz="1200" kern="1200" baseline="0" dirty="0" smtClean="0">
                <a:solidFill>
                  <a:schemeClr val="tx1"/>
                </a:solidFill>
                <a:effectLst/>
                <a:latin typeface="+mn-lt"/>
                <a:ea typeface="+mn-ea"/>
                <a:cs typeface="+mn-cs"/>
              </a:rPr>
              <a:t> The project looked at natural products in Taiwan to see which might bind and interrupt the protozoa (this is done in computer).  One was </a:t>
            </a:r>
            <a:r>
              <a:rPr lang="en-US" sz="1200" i="1" kern="1200" dirty="0" err="1" smtClean="0">
                <a:solidFill>
                  <a:schemeClr val="tx1"/>
                </a:solidFill>
                <a:effectLst/>
                <a:latin typeface="+mn-lt"/>
                <a:ea typeface="+mn-ea"/>
                <a:cs typeface="+mn-cs"/>
              </a:rPr>
              <a:t>Dihalenaquinolide</a:t>
            </a:r>
            <a:r>
              <a:rPr lang="en-US" sz="1200" i="1" kern="1200" dirty="0" smtClean="0">
                <a:solidFill>
                  <a:schemeClr val="tx1"/>
                </a:solidFill>
                <a:effectLst/>
                <a:latin typeface="+mn-lt"/>
                <a:ea typeface="+mn-ea"/>
                <a:cs typeface="+mn-cs"/>
              </a:rPr>
              <a:t> A</a:t>
            </a:r>
            <a:r>
              <a:rPr lang="en-US" sz="120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5F2EEFA8-2560-47B5-8AA5-01776077A1B5}" type="slidenum">
              <a:rPr lang="en-US" smtClean="0"/>
              <a:t>25</a:t>
            </a:fld>
            <a:endParaRPr lang="en-US"/>
          </a:p>
        </p:txBody>
      </p:sp>
    </p:spTree>
    <p:extLst>
      <p:ext uri="{BB962C8B-B14F-4D97-AF65-F5344CB8AC3E}">
        <p14:creationId xmlns:p14="http://schemas.microsoft.com/office/powerpoint/2010/main" val="3404669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a:t>
            </a:r>
            <a:r>
              <a:rPr lang="en-US" baseline="0" dirty="0" smtClean="0"/>
              <a:t> demo at the workshop, with work done by PRIME students with mentors at NAIST.</a:t>
            </a:r>
          </a:p>
          <a:p>
            <a:endParaRPr lang="en-US" dirty="0"/>
          </a:p>
        </p:txBody>
      </p:sp>
      <p:sp>
        <p:nvSpPr>
          <p:cNvPr id="4" name="Slide Number Placeholder 3"/>
          <p:cNvSpPr>
            <a:spLocks noGrp="1"/>
          </p:cNvSpPr>
          <p:nvPr>
            <p:ph type="sldNum" sz="quarter" idx="10"/>
          </p:nvPr>
        </p:nvSpPr>
        <p:spPr/>
        <p:txBody>
          <a:bodyPr/>
          <a:lstStyle/>
          <a:p>
            <a:fld id="{5F2EEFA8-2560-47B5-8AA5-01776077A1B5}" type="slidenum">
              <a:rPr lang="en-US" smtClean="0"/>
              <a:t>26</a:t>
            </a:fld>
            <a:endParaRPr lang="en-US"/>
          </a:p>
        </p:txBody>
      </p:sp>
    </p:spTree>
    <p:extLst>
      <p:ext uri="{BB962C8B-B14F-4D97-AF65-F5344CB8AC3E}">
        <p14:creationId xmlns:p14="http://schemas.microsoft.com/office/powerpoint/2010/main" val="32129188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Images</a:t>
            </a:r>
            <a:r>
              <a:rPr lang="en-US" sz="1200" kern="1200" baseline="0" dirty="0" smtClean="0">
                <a:solidFill>
                  <a:schemeClr val="tx1"/>
                </a:solidFill>
                <a:effectLst/>
                <a:latin typeface="+mn-lt"/>
                <a:ea typeface="+mn-ea"/>
                <a:cs typeface="+mn-cs"/>
              </a:rPr>
              <a:t> Upper Right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 - </a:t>
            </a:r>
            <a:r>
              <a:rPr lang="en-US" sz="1200" kern="1200" dirty="0" smtClean="0">
                <a:solidFill>
                  <a:schemeClr val="tx1"/>
                </a:solidFill>
                <a:effectLst/>
                <a:latin typeface="+mn-lt"/>
                <a:ea typeface="+mn-ea"/>
                <a:cs typeface="+mn-cs"/>
              </a:rPr>
              <a:t>Mountainous landscape of </a:t>
            </a:r>
            <a:r>
              <a:rPr lang="en-US" sz="1200" kern="1200" dirty="0" err="1" smtClean="0">
                <a:solidFill>
                  <a:schemeClr val="tx1"/>
                </a:solidFill>
                <a:effectLst/>
                <a:latin typeface="+mn-lt"/>
                <a:ea typeface="+mn-ea"/>
                <a:cs typeface="+mn-cs"/>
              </a:rPr>
              <a:t>Lienhuachih</a:t>
            </a:r>
            <a:r>
              <a:rPr lang="en-US" sz="1200" kern="1200" dirty="0" smtClean="0">
                <a:solidFill>
                  <a:schemeClr val="tx1"/>
                </a:solidFill>
                <a:effectLst/>
                <a:latin typeface="+mn-lt"/>
                <a:ea typeface="+mn-ea"/>
                <a:cs typeface="+mn-cs"/>
              </a:rPr>
              <a:t> Research Center</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- 1</a:t>
            </a:r>
            <a:r>
              <a:rPr lang="en-US" sz="1200" kern="1200" baseline="30000" dirty="0" smtClean="0">
                <a:solidFill>
                  <a:schemeClr val="tx1"/>
                </a:solidFill>
                <a:effectLst/>
                <a:latin typeface="+mn-lt"/>
                <a:ea typeface="+mn-ea"/>
                <a:cs typeface="+mn-cs"/>
              </a:rPr>
              <a:t>st</a:t>
            </a:r>
            <a:r>
              <a:rPr lang="en-US" sz="1200" kern="1200" baseline="0" dirty="0" smtClean="0">
                <a:solidFill>
                  <a:schemeClr val="tx1"/>
                </a:solidFill>
                <a:effectLst/>
                <a:latin typeface="+mn-lt"/>
                <a:ea typeface="+mn-ea"/>
                <a:cs typeface="+mn-cs"/>
              </a:rPr>
              <a:t> OSTD (Open Source Data </a:t>
            </a:r>
            <a:r>
              <a:rPr lang="en-US" sz="1200" kern="1200" baseline="0" dirty="0" err="1" smtClean="0">
                <a:solidFill>
                  <a:schemeClr val="tx1"/>
                </a:solidFill>
                <a:effectLst/>
                <a:latin typeface="+mn-lt"/>
                <a:ea typeface="+mn-ea"/>
                <a:cs typeface="+mn-cs"/>
              </a:rPr>
              <a:t>Turbune</a:t>
            </a:r>
            <a:r>
              <a:rPr lang="en-US" sz="1200" kern="1200" baseline="0" dirty="0" smtClean="0">
                <a:solidFill>
                  <a:schemeClr val="tx1"/>
                </a:solidFill>
                <a:effectLst/>
                <a:latin typeface="+mn-lt"/>
                <a:ea typeface="+mn-ea"/>
                <a:cs typeface="+mn-cs"/>
              </a:rPr>
              <a:t>) Android Sensor Workshop, July 2013 – Taiwan Forestry Research Institute (follow-up to PRAGMA 24 workshop on Biodiversity and Environmental Observing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Lower Left: Mini- PRAGMA in Indonesia (June 2013)</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Lower Right: Advanced Team doing a REAL expedition of Mt </a:t>
            </a:r>
            <a:r>
              <a:rPr lang="en-US" sz="1200" kern="1200" baseline="0" dirty="0" err="1" smtClean="0">
                <a:solidFill>
                  <a:schemeClr val="tx1"/>
                </a:solidFill>
                <a:effectLst/>
                <a:latin typeface="+mn-lt"/>
                <a:ea typeface="+mn-ea"/>
                <a:cs typeface="+mn-cs"/>
              </a:rPr>
              <a:t>Kinabalu</a:t>
            </a:r>
            <a:r>
              <a:rPr lang="en-US" sz="1200" kern="1200" baseline="0" dirty="0" smtClean="0">
                <a:solidFill>
                  <a:schemeClr val="tx1"/>
                </a:solidFill>
                <a:effectLst/>
                <a:latin typeface="+mn-lt"/>
                <a:ea typeface="+mn-ea"/>
                <a:cs typeface="+mn-cs"/>
              </a:rPr>
              <a:t> – in preparation for future workshops and work there.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Key points: PRAGMA Intentionally engages new groups – to help keep our thinking fresh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F2EEFA8-2560-47B5-8AA5-01776077A1B5}" type="slidenum">
              <a:rPr lang="en-US" smtClean="0"/>
              <a:t>27</a:t>
            </a:fld>
            <a:endParaRPr lang="en-US"/>
          </a:p>
        </p:txBody>
      </p:sp>
    </p:spTree>
    <p:extLst>
      <p:ext uri="{BB962C8B-B14F-4D97-AF65-F5344CB8AC3E}">
        <p14:creationId xmlns:p14="http://schemas.microsoft.com/office/powerpoint/2010/main" val="27455439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PRAGMA 24 we had a preliminary meeting of a group  on Cyber-Learning. This</a:t>
            </a:r>
            <a:r>
              <a:rPr lang="en-US" baseline="0" dirty="0" smtClean="0"/>
              <a:t> is motivated by KISTI’s work on Edison. At this workshop you will hear an update, and there will be an opportunity to help develop this activity into a working group.</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F2EEFA8-2560-47B5-8AA5-01776077A1B5}" type="slidenum">
              <a:rPr lang="en-US" smtClean="0"/>
              <a:t>28</a:t>
            </a:fld>
            <a:endParaRPr lang="en-US"/>
          </a:p>
        </p:txBody>
      </p:sp>
    </p:spTree>
    <p:extLst>
      <p:ext uri="{BB962C8B-B14F-4D97-AF65-F5344CB8AC3E}">
        <p14:creationId xmlns:p14="http://schemas.microsoft.com/office/powerpoint/2010/main" val="20525645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Working Groups are incubators of projects and collaborations</a:t>
            </a:r>
          </a:p>
          <a:p>
            <a:endParaRPr lang="en-US" dirty="0" smtClean="0"/>
          </a:p>
          <a:p>
            <a:r>
              <a:rPr lang="en-US" dirty="0" smtClean="0"/>
              <a:t>Expeditions focus on science, but interface / engage</a:t>
            </a:r>
            <a:r>
              <a:rPr lang="en-US" baseline="0" dirty="0" smtClean="0"/>
              <a:t> working groups</a:t>
            </a:r>
          </a:p>
          <a:p>
            <a:endParaRPr lang="en-US" baseline="0" dirty="0" smtClean="0"/>
          </a:p>
          <a:p>
            <a:r>
              <a:rPr lang="en-US" baseline="0" dirty="0" smtClean="0"/>
              <a:t>(My hope) Students will find an exciting set of research projects in this interface of expeditions and working groups.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F2EEFA8-2560-47B5-8AA5-01776077A1B5}" type="slidenum">
              <a:rPr lang="en-US" smtClean="0"/>
              <a:t>29</a:t>
            </a:fld>
            <a:endParaRPr lang="en-US"/>
          </a:p>
        </p:txBody>
      </p:sp>
    </p:spTree>
    <p:extLst>
      <p:ext uri="{BB962C8B-B14F-4D97-AF65-F5344CB8AC3E}">
        <p14:creationId xmlns:p14="http://schemas.microsoft.com/office/powerpoint/2010/main" val="23935680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FOR IEEE</a:t>
            </a:r>
            <a:endParaRPr lang="en-US" dirty="0"/>
          </a:p>
        </p:txBody>
      </p:sp>
      <p:sp>
        <p:nvSpPr>
          <p:cNvPr id="4" name="Slide Number Placeholder 3"/>
          <p:cNvSpPr>
            <a:spLocks noGrp="1"/>
          </p:cNvSpPr>
          <p:nvPr>
            <p:ph type="sldNum" sz="quarter" idx="10"/>
          </p:nvPr>
        </p:nvSpPr>
        <p:spPr/>
        <p:txBody>
          <a:bodyPr/>
          <a:lstStyle/>
          <a:p>
            <a:fld id="{5F2EEFA8-2560-47B5-8AA5-01776077A1B5}" type="slidenum">
              <a:rPr lang="en-US" smtClean="0"/>
              <a:t>30</a:t>
            </a:fld>
            <a:endParaRPr lang="en-US"/>
          </a:p>
        </p:txBody>
      </p:sp>
    </p:spTree>
    <p:extLst>
      <p:ext uri="{BB962C8B-B14F-4D97-AF65-F5344CB8AC3E}">
        <p14:creationId xmlns:p14="http://schemas.microsoft.com/office/powerpoint/2010/main" val="2290193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held our sixth</a:t>
            </a:r>
            <a:r>
              <a:rPr lang="en-US" baseline="0" dirty="0" smtClean="0"/>
              <a:t> PRAGMA workshop at CNIC, nearly 10 years ago.</a:t>
            </a:r>
            <a:endParaRPr lang="en-US" dirty="0"/>
          </a:p>
        </p:txBody>
      </p:sp>
      <p:sp>
        <p:nvSpPr>
          <p:cNvPr id="4" name="Slide Number Placeholder 3"/>
          <p:cNvSpPr>
            <a:spLocks noGrp="1"/>
          </p:cNvSpPr>
          <p:nvPr>
            <p:ph type="sldNum" sz="quarter" idx="10"/>
          </p:nvPr>
        </p:nvSpPr>
        <p:spPr/>
        <p:txBody>
          <a:bodyPr/>
          <a:lstStyle/>
          <a:p>
            <a:fld id="{5F2EEFA8-2560-47B5-8AA5-01776077A1B5}" type="slidenum">
              <a:rPr lang="en-US" smtClean="0"/>
              <a:t>3</a:t>
            </a:fld>
            <a:endParaRPr lang="en-US"/>
          </a:p>
        </p:txBody>
      </p:sp>
    </p:spTree>
    <p:extLst>
      <p:ext uri="{BB962C8B-B14F-4D97-AF65-F5344CB8AC3E}">
        <p14:creationId xmlns:p14="http://schemas.microsoft.com/office/powerpoint/2010/main" val="41256948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FOR IEEE</a:t>
            </a:r>
            <a:endParaRPr lang="en-US" dirty="0"/>
          </a:p>
        </p:txBody>
      </p:sp>
      <p:sp>
        <p:nvSpPr>
          <p:cNvPr id="4" name="Slide Number Placeholder 3"/>
          <p:cNvSpPr>
            <a:spLocks noGrp="1"/>
          </p:cNvSpPr>
          <p:nvPr>
            <p:ph type="sldNum" sz="quarter" idx="10"/>
          </p:nvPr>
        </p:nvSpPr>
        <p:spPr/>
        <p:txBody>
          <a:bodyPr/>
          <a:lstStyle/>
          <a:p>
            <a:fld id="{5F2EEFA8-2560-47B5-8AA5-01776077A1B5}" type="slidenum">
              <a:rPr lang="en-US" smtClean="0"/>
              <a:t>31</a:t>
            </a:fld>
            <a:endParaRPr lang="en-US"/>
          </a:p>
        </p:txBody>
      </p:sp>
    </p:spTree>
    <p:extLst>
      <p:ext uri="{BB962C8B-B14F-4D97-AF65-F5344CB8AC3E}">
        <p14:creationId xmlns:p14="http://schemas.microsoft.com/office/powerpoint/2010/main" val="11431033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hlinkClick r:id="rId3"/>
              </a:rPr>
              <a:t>NOT FOR IEEE</a:t>
            </a:r>
          </a:p>
          <a:p>
            <a:endParaRPr lang="en-US" sz="1200" b="0" i="0" u="none" strike="noStrike" kern="1200" dirty="0" smtClean="0">
              <a:solidFill>
                <a:schemeClr val="tx1"/>
              </a:solidFill>
              <a:effectLst/>
              <a:latin typeface="+mn-lt"/>
              <a:ea typeface="+mn-ea"/>
              <a:cs typeface="+mn-cs"/>
              <a:hlinkClick r:id="rId3"/>
            </a:endParaRPr>
          </a:p>
          <a:p>
            <a:r>
              <a:rPr lang="en-US" sz="1200" b="0" i="0" u="none" strike="noStrike" kern="1200" dirty="0" smtClean="0">
                <a:solidFill>
                  <a:schemeClr val="tx1"/>
                </a:solidFill>
                <a:effectLst/>
                <a:latin typeface="+mn-lt"/>
                <a:ea typeface="+mn-ea"/>
                <a:cs typeface="+mn-cs"/>
                <a:hlinkClick r:id="rId3"/>
              </a:rPr>
              <a:t>Satoshi Sekiguchi </a:t>
            </a:r>
            <a:r>
              <a:rPr lang="en-US" sz="1200" b="0" i="0" kern="1200" dirty="0" smtClean="0">
                <a:solidFill>
                  <a:schemeClr val="tx1"/>
                </a:solidFill>
                <a:effectLst/>
                <a:latin typeface="+mn-lt"/>
                <a:ea typeface="+mn-ea"/>
                <a:cs typeface="+mn-cs"/>
              </a:rPr>
              <a:t>- National Institute of Advanced Industrial Science and Technology (AIST) </a:t>
            </a:r>
            <a:r>
              <a:rPr lang="en-US" dirty="0" smtClean="0"/>
              <a:t/>
            </a:r>
            <a:br>
              <a:rPr lang="en-US" dirty="0" smtClean="0"/>
            </a:b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4"/>
              </a:rPr>
              <a:t>Yoshio Tanaka </a:t>
            </a:r>
            <a:r>
              <a:rPr lang="en-US" sz="1200" b="0" i="0" kern="1200" dirty="0" smtClean="0">
                <a:solidFill>
                  <a:schemeClr val="tx1"/>
                </a:solidFill>
                <a:effectLst/>
                <a:latin typeface="+mn-lt"/>
                <a:ea typeface="+mn-ea"/>
                <a:cs typeface="+mn-cs"/>
              </a:rPr>
              <a:t>- </a:t>
            </a:r>
            <a:r>
              <a:rPr lang="en-US" sz="1200" b="0" u="sng" kern="1200" dirty="0" smtClean="0">
                <a:solidFill>
                  <a:schemeClr val="tx1"/>
                </a:solidFill>
                <a:effectLst/>
                <a:latin typeface="+mn-lt"/>
                <a:ea typeface="+mn-ea"/>
                <a:cs typeface="+mn-cs"/>
                <a:hlinkClick r:id="rId5"/>
              </a:rPr>
              <a:t>National Institute</a:t>
            </a:r>
            <a:r>
              <a:rPr lang="en-US" sz="1200" b="0" i="0" kern="1200" dirty="0" smtClean="0">
                <a:solidFill>
                  <a:schemeClr val="tx1"/>
                </a:solidFill>
                <a:effectLst/>
                <a:latin typeface="+mn-lt"/>
                <a:ea typeface="+mn-ea"/>
                <a:cs typeface="+mn-cs"/>
              </a:rPr>
              <a:t> of Advanced Industrial Science and Technology (AIST) </a:t>
            </a:r>
            <a:r>
              <a:rPr lang="en-US" dirty="0" smtClean="0"/>
              <a:t/>
            </a:r>
            <a:br>
              <a:rPr lang="en-US" dirty="0" smtClean="0"/>
            </a:b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6"/>
              </a:rPr>
              <a:t>Whey-</a:t>
            </a:r>
            <a:r>
              <a:rPr lang="en-US" sz="1200" b="0" i="0" u="none" strike="noStrike" kern="1200" dirty="0" err="1" smtClean="0">
                <a:solidFill>
                  <a:schemeClr val="tx1"/>
                </a:solidFill>
                <a:effectLst/>
                <a:latin typeface="+mn-lt"/>
                <a:ea typeface="+mn-ea"/>
                <a:cs typeface="+mn-cs"/>
                <a:hlinkClick r:id="rId6"/>
              </a:rPr>
              <a:t>Fon</a:t>
            </a:r>
            <a:r>
              <a:rPr lang="en-US" sz="1200" b="0" i="0" u="none" strike="noStrike" kern="1200" dirty="0" smtClean="0">
                <a:solidFill>
                  <a:schemeClr val="tx1"/>
                </a:solidFill>
                <a:effectLst/>
                <a:latin typeface="+mn-lt"/>
                <a:ea typeface="+mn-ea"/>
                <a:cs typeface="+mn-cs"/>
                <a:hlinkClick r:id="rId6"/>
              </a:rPr>
              <a:t> Tsai </a:t>
            </a:r>
            <a:r>
              <a:rPr lang="en-US" sz="1200" b="0" i="0" kern="1200" dirty="0" smtClean="0">
                <a:solidFill>
                  <a:schemeClr val="tx1"/>
                </a:solidFill>
                <a:effectLst/>
                <a:latin typeface="+mn-lt"/>
                <a:ea typeface="+mn-ea"/>
                <a:cs typeface="+mn-cs"/>
              </a:rPr>
              <a:t>- National Center for High-performance Computing (NCHC) </a:t>
            </a:r>
            <a:r>
              <a:rPr lang="en-US" dirty="0" smtClean="0"/>
              <a:t/>
            </a:r>
            <a:br>
              <a:rPr lang="en-US" dirty="0" smtClean="0"/>
            </a:b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7"/>
              </a:rPr>
              <a:t>Fang-Pang Lin </a:t>
            </a:r>
            <a:r>
              <a:rPr lang="en-US" sz="1200" b="0" i="0" kern="1200" dirty="0" smtClean="0">
                <a:solidFill>
                  <a:schemeClr val="tx1"/>
                </a:solidFill>
                <a:effectLst/>
                <a:latin typeface="+mn-lt"/>
                <a:ea typeface="+mn-ea"/>
                <a:cs typeface="+mn-cs"/>
              </a:rPr>
              <a:t>- National Center for High-performance Computing (NCHC) </a:t>
            </a:r>
            <a:r>
              <a:rPr lang="en-US" dirty="0" smtClean="0"/>
              <a:t/>
            </a:r>
            <a:br>
              <a:rPr lang="en-US" dirty="0" smtClean="0"/>
            </a:b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8"/>
              </a:rPr>
              <a:t>Shinji Shimojo </a:t>
            </a:r>
            <a:r>
              <a:rPr lang="en-US" sz="1200" b="0" i="0" kern="1200" dirty="0" smtClean="0">
                <a:solidFill>
                  <a:schemeClr val="tx1"/>
                </a:solidFill>
                <a:effectLst/>
                <a:latin typeface="+mn-lt"/>
                <a:ea typeface="+mn-ea"/>
                <a:cs typeface="+mn-cs"/>
              </a:rPr>
              <a:t>- Osaka University </a:t>
            </a:r>
            <a:r>
              <a:rPr lang="en-US" dirty="0" smtClean="0"/>
              <a:t/>
            </a:r>
            <a:br>
              <a:rPr lang="en-US" dirty="0" smtClean="0"/>
            </a:b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9"/>
              </a:rPr>
              <a:t>Susumu Date </a:t>
            </a:r>
            <a:r>
              <a:rPr lang="en-US" sz="1200" b="0" i="0" kern="1200" dirty="0" smtClean="0">
                <a:solidFill>
                  <a:schemeClr val="tx1"/>
                </a:solidFill>
                <a:effectLst/>
                <a:latin typeface="+mn-lt"/>
                <a:ea typeface="+mn-ea"/>
                <a:cs typeface="+mn-cs"/>
              </a:rPr>
              <a:t>- Osaka University </a:t>
            </a:r>
            <a:r>
              <a:rPr lang="en-US" dirty="0" smtClean="0"/>
              <a:t/>
            </a:r>
            <a:br>
              <a:rPr lang="en-US" dirty="0" smtClean="0"/>
            </a:b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10"/>
              </a:rPr>
              <a:t>David Abramson </a:t>
            </a:r>
            <a:r>
              <a:rPr lang="en-US" sz="1200" b="0" i="0" kern="1200" dirty="0" smtClean="0">
                <a:solidFill>
                  <a:schemeClr val="tx1"/>
                </a:solidFill>
                <a:effectLst/>
                <a:latin typeface="+mn-lt"/>
                <a:ea typeface="+mn-ea"/>
                <a:cs typeface="+mn-cs"/>
              </a:rPr>
              <a:t>- </a:t>
            </a:r>
            <a:r>
              <a:rPr lang="en-US" sz="1200" b="0" u="sng" kern="1200" dirty="0" smtClean="0">
                <a:solidFill>
                  <a:schemeClr val="tx1"/>
                </a:solidFill>
                <a:effectLst/>
                <a:latin typeface="+mn-lt"/>
                <a:ea typeface="+mn-ea"/>
                <a:cs typeface="+mn-cs"/>
                <a:hlinkClick r:id="rId5"/>
              </a:rPr>
              <a:t>University of Queensland</a:t>
            </a:r>
            <a:r>
              <a:rPr lang="en-US" sz="1200" b="0" i="0" kern="1200" dirty="0" smtClean="0">
                <a:solidFill>
                  <a:schemeClr val="tx1"/>
                </a:solidFill>
                <a:effectLst/>
                <a:latin typeface="+mn-lt"/>
                <a:ea typeface="+mn-ea"/>
                <a:cs typeface="+mn-cs"/>
              </a:rPr>
              <a:t> </a:t>
            </a:r>
            <a:r>
              <a:rPr lang="en-US" dirty="0" smtClean="0"/>
              <a:t/>
            </a:r>
            <a:br>
              <a:rPr lang="en-US" dirty="0" smtClean="0"/>
            </a:b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11"/>
              </a:rPr>
              <a:t>Habibah Wahab </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Universiti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Sains</a:t>
            </a:r>
            <a:r>
              <a:rPr lang="en-US" sz="1200" b="0" i="0" kern="1200" dirty="0" smtClean="0">
                <a:solidFill>
                  <a:schemeClr val="tx1"/>
                </a:solidFill>
                <a:effectLst/>
                <a:latin typeface="+mn-lt"/>
                <a:ea typeface="+mn-ea"/>
                <a:cs typeface="+mn-cs"/>
              </a:rPr>
              <a:t> Malaysia (USM) </a:t>
            </a:r>
            <a:r>
              <a:rPr lang="en-US" dirty="0" smtClean="0"/>
              <a:t/>
            </a:r>
            <a:br>
              <a:rPr lang="en-US" dirty="0" smtClean="0"/>
            </a:br>
            <a:r>
              <a:rPr lang="en-US" sz="1200" b="0" i="0"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hlinkClick r:id="rId12"/>
              </a:rPr>
              <a:t>Putchong</a:t>
            </a:r>
            <a:r>
              <a:rPr lang="en-US" sz="1200" b="0" i="0" u="none" strike="noStrike" kern="1200" dirty="0" smtClean="0">
                <a:solidFill>
                  <a:schemeClr val="tx1"/>
                </a:solidFill>
                <a:effectLst/>
                <a:latin typeface="+mn-lt"/>
                <a:ea typeface="+mn-ea"/>
                <a:cs typeface="+mn-cs"/>
                <a:hlinkClick r:id="rId12"/>
              </a:rPr>
              <a:t> </a:t>
            </a:r>
            <a:r>
              <a:rPr lang="en-US" sz="1200" b="0" i="0" u="none" strike="noStrike" kern="1200" dirty="0" err="1" smtClean="0">
                <a:solidFill>
                  <a:schemeClr val="tx1"/>
                </a:solidFill>
                <a:effectLst/>
                <a:latin typeface="+mn-lt"/>
                <a:ea typeface="+mn-ea"/>
                <a:cs typeface="+mn-cs"/>
                <a:hlinkClick r:id="rId12"/>
              </a:rPr>
              <a:t>Uthayopas</a:t>
            </a:r>
            <a:r>
              <a:rPr lang="en-US" sz="1200" b="0" i="0" u="none" strike="noStrike" kern="1200" dirty="0" smtClean="0">
                <a:solidFill>
                  <a:schemeClr val="tx1"/>
                </a:solidFill>
                <a:effectLst/>
                <a:latin typeface="+mn-lt"/>
                <a:ea typeface="+mn-ea"/>
                <a:cs typeface="+mn-cs"/>
                <a:hlinkClick r:id="rId12"/>
              </a:rPr>
              <a:t> </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Kasetsart</a:t>
            </a:r>
            <a:r>
              <a:rPr lang="en-US" sz="1200" b="0" i="0" kern="1200" dirty="0" smtClean="0">
                <a:solidFill>
                  <a:schemeClr val="tx1"/>
                </a:solidFill>
                <a:effectLst/>
                <a:latin typeface="+mn-lt"/>
                <a:ea typeface="+mn-ea"/>
                <a:cs typeface="+mn-cs"/>
              </a:rPr>
              <a:t> University </a:t>
            </a:r>
            <a:r>
              <a:rPr lang="en-US" dirty="0" smtClean="0"/>
              <a:t/>
            </a:r>
            <a:br>
              <a:rPr lang="en-US" dirty="0" smtClean="0"/>
            </a:br>
            <a:r>
              <a:rPr lang="en-US" sz="1200" b="0" i="0"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hlinkClick r:id="rId13"/>
              </a:rPr>
              <a:t>Karpjoo</a:t>
            </a:r>
            <a:r>
              <a:rPr lang="en-US" sz="1200" b="0" i="0" u="none" strike="noStrike" kern="1200" dirty="0" smtClean="0">
                <a:solidFill>
                  <a:schemeClr val="tx1"/>
                </a:solidFill>
                <a:effectLst/>
                <a:latin typeface="+mn-lt"/>
                <a:ea typeface="+mn-ea"/>
                <a:cs typeface="+mn-cs"/>
                <a:hlinkClick r:id="rId13"/>
              </a:rPr>
              <a:t> </a:t>
            </a:r>
            <a:r>
              <a:rPr lang="en-US" sz="1200" b="0" i="0" u="none" strike="noStrike" kern="1200" dirty="0" err="1" smtClean="0">
                <a:solidFill>
                  <a:schemeClr val="tx1"/>
                </a:solidFill>
                <a:effectLst/>
                <a:latin typeface="+mn-lt"/>
                <a:ea typeface="+mn-ea"/>
                <a:cs typeface="+mn-cs"/>
                <a:hlinkClick r:id="rId13"/>
              </a:rPr>
              <a:t>Jeong</a:t>
            </a:r>
            <a:r>
              <a:rPr lang="en-US" sz="1200" b="0" i="0" u="none" strike="noStrike" kern="1200" dirty="0" smtClean="0">
                <a:solidFill>
                  <a:schemeClr val="tx1"/>
                </a:solidFill>
                <a:effectLst/>
                <a:latin typeface="+mn-lt"/>
                <a:ea typeface="+mn-ea"/>
                <a:cs typeface="+mn-cs"/>
                <a:hlinkClick r:id="rId13"/>
              </a:rPr>
              <a:t> </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Konkuk</a:t>
            </a:r>
            <a:r>
              <a:rPr lang="en-US" sz="1200" b="0" i="0" kern="1200" dirty="0" smtClean="0">
                <a:solidFill>
                  <a:schemeClr val="tx1"/>
                </a:solidFill>
                <a:effectLst/>
                <a:latin typeface="+mn-lt"/>
                <a:ea typeface="+mn-ea"/>
                <a:cs typeface="+mn-cs"/>
              </a:rPr>
              <a:t> University </a:t>
            </a:r>
            <a:r>
              <a:rPr lang="en-US" dirty="0" smtClean="0"/>
              <a:t/>
            </a:r>
            <a:br>
              <a:rPr lang="en-US" dirty="0" smtClean="0"/>
            </a:br>
            <a:r>
              <a:rPr lang="en-US" sz="1200" b="0" i="0"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hlinkClick r:id="rId14"/>
              </a:rPr>
              <a:t>Kum</a:t>
            </a:r>
            <a:r>
              <a:rPr lang="en-US" sz="1200" b="0" i="0" u="none" strike="noStrike" kern="1200" dirty="0" smtClean="0">
                <a:solidFill>
                  <a:schemeClr val="tx1"/>
                </a:solidFill>
                <a:effectLst/>
                <a:latin typeface="+mn-lt"/>
                <a:ea typeface="+mn-ea"/>
                <a:cs typeface="+mn-cs"/>
                <a:hlinkClick r:id="rId14"/>
              </a:rPr>
              <a:t> Won Cho </a:t>
            </a:r>
            <a:r>
              <a:rPr lang="en-US" sz="1200" kern="1200" dirty="0" smtClean="0">
                <a:solidFill>
                  <a:schemeClr val="tx1"/>
                </a:solidFill>
                <a:effectLst/>
                <a:latin typeface="+mn-lt"/>
                <a:ea typeface="+mn-ea"/>
                <a:cs typeface="+mn-cs"/>
              </a:rPr>
              <a:t>National Institute of Supercomputing and Networking (NISN), </a:t>
            </a:r>
            <a:r>
              <a:rPr lang="en-US" sz="1200" b="0" i="0" u="none" strike="noStrike" kern="1200" dirty="0" smtClean="0">
                <a:solidFill>
                  <a:schemeClr val="tx1"/>
                </a:solidFill>
                <a:effectLst/>
                <a:latin typeface="+mn-lt"/>
                <a:ea typeface="+mn-ea"/>
                <a:cs typeface="+mn-cs"/>
                <a:hlinkClick r:id="rId14"/>
              </a:rPr>
              <a:t>Korea </a:t>
            </a:r>
            <a:r>
              <a:rPr lang="en-US" sz="1200" b="0" i="0" kern="1200" dirty="0" smtClean="0">
                <a:solidFill>
                  <a:schemeClr val="tx1"/>
                </a:solidFill>
                <a:effectLst/>
                <a:latin typeface="+mn-lt"/>
                <a:ea typeface="+mn-ea"/>
                <a:cs typeface="+mn-cs"/>
              </a:rPr>
              <a:t>- Institute for Science and </a:t>
            </a:r>
            <a:r>
              <a:rPr lang="en-US" sz="1200" b="0" u="sng" kern="1200" dirty="0" smtClean="0">
                <a:solidFill>
                  <a:schemeClr val="tx1"/>
                </a:solidFill>
                <a:effectLst/>
                <a:latin typeface="+mn-lt"/>
                <a:ea typeface="+mn-ea"/>
                <a:cs typeface="+mn-cs"/>
                <a:hlinkClick r:id="rId5"/>
              </a:rPr>
              <a:t>Technology Information</a:t>
            </a:r>
            <a:r>
              <a:rPr lang="en-US" sz="1200" b="0" i="0" kern="1200" dirty="0" smtClean="0">
                <a:solidFill>
                  <a:schemeClr val="tx1"/>
                </a:solidFill>
                <a:effectLst/>
                <a:latin typeface="+mn-lt"/>
                <a:ea typeface="+mn-ea"/>
                <a:cs typeface="+mn-cs"/>
              </a:rPr>
              <a:t> (KISTI) </a:t>
            </a:r>
            <a:r>
              <a:rPr lang="en-US" dirty="0" smtClean="0"/>
              <a:t/>
            </a:r>
            <a:br>
              <a:rPr lang="en-US" dirty="0" smtClean="0"/>
            </a:br>
            <a:r>
              <a:rPr lang="en-US" sz="1200" b="0" i="0"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hlinkClick r:id="rId15"/>
              </a:rPr>
              <a:t>Kan</a:t>
            </a:r>
            <a:r>
              <a:rPr lang="en-US" sz="1200" b="0" i="0" u="none" strike="noStrike" kern="1200" dirty="0" smtClean="0">
                <a:solidFill>
                  <a:schemeClr val="tx1"/>
                </a:solidFill>
                <a:effectLst/>
                <a:latin typeface="+mn-lt"/>
                <a:ea typeface="+mn-ea"/>
                <a:cs typeface="+mn-cs"/>
                <a:hlinkClick r:id="rId15"/>
              </a:rPr>
              <a:t> Nan </a:t>
            </a:r>
            <a:r>
              <a:rPr lang="en-US" sz="1200" b="0" i="0" kern="1200" dirty="0" smtClean="0">
                <a:solidFill>
                  <a:schemeClr val="tx1"/>
                </a:solidFill>
                <a:effectLst/>
                <a:latin typeface="+mn-lt"/>
                <a:ea typeface="+mn-ea"/>
                <a:cs typeface="+mn-cs"/>
              </a:rPr>
              <a:t>- Computer Network Information Center (CNIC), Chinese Academy of Sciences </a:t>
            </a:r>
            <a:r>
              <a:rPr lang="en-US" dirty="0" smtClean="0"/>
              <a:t/>
            </a:r>
            <a:br>
              <a:rPr lang="en-US" dirty="0" smtClean="0"/>
            </a:br>
            <a:r>
              <a:rPr lang="en-US" sz="1200" b="0" i="0"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hlinkClick r:id="rId16"/>
              </a:rPr>
              <a:t>Xiaohui</a:t>
            </a:r>
            <a:r>
              <a:rPr lang="en-US" sz="1200" b="0" i="0" u="none" strike="noStrike" kern="1200" dirty="0" smtClean="0">
                <a:solidFill>
                  <a:schemeClr val="tx1"/>
                </a:solidFill>
                <a:effectLst/>
                <a:latin typeface="+mn-lt"/>
                <a:ea typeface="+mn-ea"/>
                <a:cs typeface="+mn-cs"/>
                <a:hlinkClick r:id="rId16"/>
              </a:rPr>
              <a:t> Wei </a:t>
            </a:r>
            <a:r>
              <a:rPr lang="en-US" sz="1200" b="0" i="0" kern="1200" dirty="0" smtClean="0">
                <a:solidFill>
                  <a:schemeClr val="tx1"/>
                </a:solidFill>
                <a:effectLst/>
                <a:latin typeface="+mn-lt"/>
                <a:ea typeface="+mn-ea"/>
                <a:cs typeface="+mn-cs"/>
              </a:rPr>
              <a:t>- Jilin University </a:t>
            </a:r>
            <a:r>
              <a:rPr lang="en-US" dirty="0" smtClean="0"/>
              <a:t/>
            </a:r>
            <a:br>
              <a:rPr lang="en-US" dirty="0" smtClean="0"/>
            </a:b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17"/>
              </a:rPr>
              <a:t>Vinh Quang Thai </a:t>
            </a:r>
            <a:r>
              <a:rPr lang="en-US" sz="1200" b="0" i="0" kern="1200" dirty="0" smtClean="0">
                <a:solidFill>
                  <a:schemeClr val="tx1"/>
                </a:solidFill>
                <a:effectLst/>
                <a:latin typeface="+mn-lt"/>
                <a:ea typeface="+mn-ea"/>
                <a:cs typeface="+mn-cs"/>
              </a:rPr>
              <a:t>- Institute of Information Technology (IOIT), Vietnamese Academy of Science and Technology </a:t>
            </a:r>
            <a:r>
              <a:rPr lang="en-US" dirty="0" smtClean="0"/>
              <a:t/>
            </a:r>
            <a:br>
              <a:rPr lang="en-US" dirty="0" smtClean="0"/>
            </a:b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18"/>
              </a:rPr>
              <a:t>Philip </a:t>
            </a:r>
            <a:r>
              <a:rPr lang="en-US" sz="1200" b="0" i="0" u="none" strike="noStrike" kern="1200" dirty="0" err="1" smtClean="0">
                <a:solidFill>
                  <a:schemeClr val="tx1"/>
                </a:solidFill>
                <a:effectLst/>
                <a:latin typeface="+mn-lt"/>
                <a:ea typeface="+mn-ea"/>
                <a:cs typeface="+mn-cs"/>
                <a:hlinkClick r:id="rId18"/>
              </a:rPr>
              <a:t>Papadopulos</a:t>
            </a:r>
            <a:r>
              <a:rPr lang="en-US" sz="1200" b="0" i="0" u="none" strike="noStrike" kern="1200" dirty="0" smtClean="0">
                <a:solidFill>
                  <a:schemeClr val="tx1"/>
                </a:solidFill>
                <a:effectLst/>
                <a:latin typeface="+mn-lt"/>
                <a:ea typeface="+mn-ea"/>
                <a:cs typeface="+mn-cs"/>
                <a:hlinkClick r:id="rId18"/>
              </a:rPr>
              <a:t> </a:t>
            </a:r>
            <a:r>
              <a:rPr lang="en-US" sz="1200" b="0" i="0" kern="1200" dirty="0" smtClean="0">
                <a:solidFill>
                  <a:schemeClr val="tx1"/>
                </a:solidFill>
                <a:effectLst/>
                <a:latin typeface="+mn-lt"/>
                <a:ea typeface="+mn-ea"/>
                <a:cs typeface="+mn-cs"/>
              </a:rPr>
              <a:t>- University of California San Diego (UCSD) </a:t>
            </a:r>
            <a:r>
              <a:rPr lang="en-US" dirty="0" smtClean="0"/>
              <a:t/>
            </a:r>
            <a:br>
              <a:rPr lang="en-US" dirty="0" smtClean="0"/>
            </a:b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19"/>
              </a:rPr>
              <a:t>Peter Arzberger </a:t>
            </a:r>
            <a:r>
              <a:rPr lang="en-US" sz="1200" b="0" i="0" kern="1200" dirty="0" smtClean="0">
                <a:solidFill>
                  <a:schemeClr val="tx1"/>
                </a:solidFill>
                <a:effectLst/>
                <a:latin typeface="+mn-lt"/>
                <a:ea typeface="+mn-ea"/>
                <a:cs typeface="+mn-cs"/>
              </a:rPr>
              <a:t>- University of California San Diego (UCSD) </a:t>
            </a:r>
            <a:r>
              <a:rPr lang="en-US" dirty="0" smtClean="0"/>
              <a:t/>
            </a:r>
            <a:br>
              <a:rPr lang="en-US" dirty="0" smtClean="0"/>
            </a:b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20"/>
              </a:rPr>
              <a:t>James Williams </a:t>
            </a:r>
            <a:r>
              <a:rPr lang="en-US" sz="1200" b="0" i="0" kern="1200" dirty="0" smtClean="0">
                <a:solidFill>
                  <a:schemeClr val="tx1"/>
                </a:solidFill>
                <a:effectLst/>
                <a:latin typeface="+mn-lt"/>
                <a:ea typeface="+mn-ea"/>
                <a:cs typeface="+mn-cs"/>
              </a:rPr>
              <a:t>- TransPAC3</a:t>
            </a:r>
            <a:endParaRPr lang="en-US" dirty="0"/>
          </a:p>
        </p:txBody>
      </p:sp>
      <p:sp>
        <p:nvSpPr>
          <p:cNvPr id="4" name="Slide Number Placeholder 3"/>
          <p:cNvSpPr>
            <a:spLocks noGrp="1"/>
          </p:cNvSpPr>
          <p:nvPr>
            <p:ph type="sldNum" sz="quarter" idx="10"/>
          </p:nvPr>
        </p:nvSpPr>
        <p:spPr/>
        <p:txBody>
          <a:bodyPr/>
          <a:lstStyle/>
          <a:p>
            <a:fld id="{5F2EEFA8-2560-47B5-8AA5-01776077A1B5}" type="slidenum">
              <a:rPr lang="en-US" smtClean="0"/>
              <a:t>32</a:t>
            </a:fld>
            <a:endParaRPr lang="en-US"/>
          </a:p>
        </p:txBody>
      </p:sp>
    </p:spTree>
    <p:extLst>
      <p:ext uri="{BB962C8B-B14F-4D97-AF65-F5344CB8AC3E}">
        <p14:creationId xmlns:p14="http://schemas.microsoft.com/office/powerpoint/2010/main" val="32721345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FOR IEEE</a:t>
            </a:r>
            <a:endParaRPr lang="en-US" dirty="0"/>
          </a:p>
        </p:txBody>
      </p:sp>
      <p:sp>
        <p:nvSpPr>
          <p:cNvPr id="4" name="Slide Number Placeholder 3"/>
          <p:cNvSpPr>
            <a:spLocks noGrp="1"/>
          </p:cNvSpPr>
          <p:nvPr>
            <p:ph type="sldNum" sz="quarter" idx="10"/>
          </p:nvPr>
        </p:nvSpPr>
        <p:spPr/>
        <p:txBody>
          <a:bodyPr/>
          <a:lstStyle/>
          <a:p>
            <a:fld id="{5F2EEFA8-2560-47B5-8AA5-01776077A1B5}" type="slidenum">
              <a:rPr lang="en-US" smtClean="0"/>
              <a:t>33</a:t>
            </a:fld>
            <a:endParaRPr lang="en-US"/>
          </a:p>
        </p:txBody>
      </p:sp>
    </p:spTree>
    <p:extLst>
      <p:ext uri="{BB962C8B-B14F-4D97-AF65-F5344CB8AC3E}">
        <p14:creationId xmlns:p14="http://schemas.microsoft.com/office/powerpoint/2010/main" val="29186342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time for a face lift – we are working on one now – that will reflect our PRAGMA</a:t>
            </a:r>
            <a:r>
              <a:rPr lang="en-US" baseline="0" dirty="0" smtClean="0"/>
              <a:t> Collaborative Overview</a:t>
            </a:r>
          </a:p>
          <a:p>
            <a:endParaRPr lang="en-US" baseline="0" dirty="0" smtClean="0"/>
          </a:p>
          <a:p>
            <a:r>
              <a:rPr lang="en-US" baseline="0" dirty="0" smtClean="0"/>
              <a:t>But this is your website – we welcome ideas for content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F2EEFA8-2560-47B5-8AA5-01776077A1B5}" type="slidenum">
              <a:rPr lang="en-US" smtClean="0"/>
              <a:t>34</a:t>
            </a:fld>
            <a:endParaRPr lang="en-US"/>
          </a:p>
        </p:txBody>
      </p:sp>
    </p:spTree>
    <p:extLst>
      <p:ext uri="{BB962C8B-B14F-4D97-AF65-F5344CB8AC3E}">
        <p14:creationId xmlns:p14="http://schemas.microsoft.com/office/powerpoint/2010/main" val="10877381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I had one slide to sum</a:t>
            </a:r>
            <a:r>
              <a:rPr lang="en-US" baseline="0" dirty="0" smtClean="0"/>
              <a:t> up PRAGMA’s activity – this might be it</a:t>
            </a:r>
          </a:p>
          <a:p>
            <a:r>
              <a:rPr lang="en-US" baseline="0" dirty="0" smtClean="0"/>
              <a:t> - Driven by applications (upper left)</a:t>
            </a:r>
          </a:p>
          <a:p>
            <a:r>
              <a:rPr lang="en-US" baseline="0" dirty="0" smtClean="0"/>
              <a:t> - Driving toward a Trust envelop by application needs</a:t>
            </a:r>
          </a:p>
          <a:p>
            <a:r>
              <a:rPr lang="en-US" baseline="0" dirty="0" smtClean="0"/>
              <a:t> - Engaging students (lower right)</a:t>
            </a:r>
          </a:p>
          <a:p>
            <a:r>
              <a:rPr lang="en-US" baseline="0" dirty="0" smtClean="0"/>
              <a:t> - community based (lower right)</a:t>
            </a:r>
          </a:p>
          <a:p>
            <a:r>
              <a:rPr lang="en-US" baseline="0" dirty="0" smtClean="0"/>
              <a:t> - this is who we are – enabling the long tail of (team) science</a:t>
            </a:r>
          </a:p>
          <a:p>
            <a:endParaRPr lang="en-US" baseline="0" dirty="0" smtClean="0"/>
          </a:p>
          <a:p>
            <a:endParaRPr lang="en-US" dirty="0" smtClean="0"/>
          </a:p>
          <a:p>
            <a:endParaRPr lang="en-US" dirty="0" smtClean="0"/>
          </a:p>
          <a:p>
            <a:r>
              <a:rPr lang="en-US" dirty="0" smtClean="0"/>
              <a:t>Mini-PRAGMA in Indonesia</a:t>
            </a:r>
          </a:p>
          <a:p>
            <a:r>
              <a:rPr lang="en-US" dirty="0" smtClean="0"/>
              <a:t>http://minipragma.cs.ui.ac.id/</a:t>
            </a:r>
            <a:endParaRPr lang="en-US" dirty="0"/>
          </a:p>
        </p:txBody>
      </p:sp>
      <p:sp>
        <p:nvSpPr>
          <p:cNvPr id="4" name="Slide Number Placeholder 3"/>
          <p:cNvSpPr>
            <a:spLocks noGrp="1"/>
          </p:cNvSpPr>
          <p:nvPr>
            <p:ph type="sldNum" sz="quarter" idx="10"/>
          </p:nvPr>
        </p:nvSpPr>
        <p:spPr/>
        <p:txBody>
          <a:bodyPr/>
          <a:lstStyle/>
          <a:p>
            <a:fld id="{3AF9C373-C643-4004-B46E-84ECF55DC339}" type="slidenum">
              <a:rPr lang="en-US" smtClean="0"/>
              <a:t>35</a:t>
            </a:fld>
            <a:endParaRPr lang="en-US"/>
          </a:p>
        </p:txBody>
      </p:sp>
    </p:spTree>
    <p:extLst>
      <p:ext uri="{BB962C8B-B14F-4D97-AF65-F5344CB8AC3E}">
        <p14:creationId xmlns:p14="http://schemas.microsoft.com/office/powerpoint/2010/main" val="2612088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Committees:   https://escience2013.csp.escience.cn/dct/page/65578</a:t>
            </a:r>
            <a:endParaRPr lang="en-US" dirty="0"/>
          </a:p>
        </p:txBody>
      </p:sp>
      <p:sp>
        <p:nvSpPr>
          <p:cNvPr id="4" name="Slide Number Placeholder 3"/>
          <p:cNvSpPr>
            <a:spLocks noGrp="1"/>
          </p:cNvSpPr>
          <p:nvPr>
            <p:ph type="sldNum" sz="quarter" idx="10"/>
          </p:nvPr>
        </p:nvSpPr>
        <p:spPr/>
        <p:txBody>
          <a:bodyPr/>
          <a:lstStyle/>
          <a:p>
            <a:fld id="{5F2EEFA8-2560-47B5-8AA5-01776077A1B5}" type="slidenum">
              <a:rPr lang="en-US" smtClean="0"/>
              <a:t>4</a:t>
            </a:fld>
            <a:endParaRPr lang="en-US"/>
          </a:p>
        </p:txBody>
      </p:sp>
    </p:spTree>
    <p:extLst>
      <p:ext uri="{BB962C8B-B14F-4D97-AF65-F5344CB8AC3E}">
        <p14:creationId xmlns:p14="http://schemas.microsoft.com/office/powerpoint/2010/main" val="1920386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purpose of this presentation is to give an update on what has happened since PRAGMA 24, when we were in Bangkok,</a:t>
            </a:r>
            <a:r>
              <a:rPr lang="en-US" baseline="0" dirty="0" smtClean="0"/>
              <a:t> hosted by </a:t>
            </a:r>
            <a:r>
              <a:rPr lang="en-US" baseline="0" dirty="0" err="1" smtClean="0"/>
              <a:t>Kasetsart</a:t>
            </a:r>
            <a:r>
              <a:rPr lang="en-US" baseline="0" dirty="0" smtClean="0"/>
              <a:t> University, in a meeting that was co-organized with help from NECTEC.</a:t>
            </a:r>
          </a:p>
          <a:p>
            <a:endParaRPr lang="en-US" dirty="0"/>
          </a:p>
        </p:txBody>
      </p:sp>
      <p:sp>
        <p:nvSpPr>
          <p:cNvPr id="4" name="Slide Number Placeholder 3"/>
          <p:cNvSpPr>
            <a:spLocks noGrp="1"/>
          </p:cNvSpPr>
          <p:nvPr>
            <p:ph type="sldNum" sz="quarter" idx="10"/>
          </p:nvPr>
        </p:nvSpPr>
        <p:spPr/>
        <p:txBody>
          <a:bodyPr/>
          <a:lstStyle/>
          <a:p>
            <a:fld id="{5F2EEFA8-2560-47B5-8AA5-01776077A1B5}" type="slidenum">
              <a:rPr lang="en-US" smtClean="0"/>
              <a:t>5</a:t>
            </a:fld>
            <a:endParaRPr lang="en-US"/>
          </a:p>
        </p:txBody>
      </p:sp>
    </p:spTree>
    <p:extLst>
      <p:ext uri="{BB962C8B-B14F-4D97-AF65-F5344CB8AC3E}">
        <p14:creationId xmlns:p14="http://schemas.microsoft.com/office/powerpoint/2010/main" val="1842206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individuals new to a</a:t>
            </a:r>
            <a:r>
              <a:rPr lang="en-US" baseline="0" dirty="0" smtClean="0"/>
              <a:t> PRAGMA</a:t>
            </a:r>
            <a:r>
              <a:rPr lang="en-US" dirty="0" smtClean="0"/>
              <a:t> workshop – welcome!</a:t>
            </a:r>
          </a:p>
          <a:p>
            <a:endParaRPr lang="en-US" dirty="0" smtClean="0"/>
          </a:p>
          <a:p>
            <a:r>
              <a:rPr lang="en-US" dirty="0" smtClean="0"/>
              <a:t>As</a:t>
            </a:r>
            <a:r>
              <a:rPr lang="en-US" baseline="0" dirty="0" smtClean="0"/>
              <a:t> science becomes more distributed and collaborative, there are small to medium sized groups, distributed, that want to work together. PRAGMA is about enabling this long tail of science, through scientific expeditions and infrastructure experiments.</a:t>
            </a:r>
          </a:p>
          <a:p>
            <a:endParaRPr lang="en-US" baseline="0" dirty="0" smtClean="0"/>
          </a:p>
          <a:p>
            <a:r>
              <a:rPr lang="en-US" baseline="0" dirty="0" smtClean="0"/>
              <a:t>We have always focused on the Pacific Rim.   You can see the institutions involved. This includes the</a:t>
            </a:r>
            <a:r>
              <a:rPr lang="en-US" dirty="0" smtClean="0"/>
              <a:t> four new sites that</a:t>
            </a:r>
            <a:r>
              <a:rPr lang="en-US" baseline="0" dirty="0" smtClean="0"/>
              <a:t> were </a:t>
            </a:r>
            <a:r>
              <a:rPr lang="en-US" dirty="0" smtClean="0"/>
              <a:t>accepted</a:t>
            </a:r>
            <a:r>
              <a:rPr lang="en-US" baseline="0" dirty="0" smtClean="0"/>
              <a:t> as members at PRAGMA 24</a:t>
            </a:r>
            <a:endParaRPr lang="en-US" dirty="0"/>
          </a:p>
        </p:txBody>
      </p:sp>
      <p:sp>
        <p:nvSpPr>
          <p:cNvPr id="4" name="Slide Number Placeholder 3"/>
          <p:cNvSpPr>
            <a:spLocks noGrp="1"/>
          </p:cNvSpPr>
          <p:nvPr>
            <p:ph type="sldNum" sz="quarter" idx="10"/>
          </p:nvPr>
        </p:nvSpPr>
        <p:spPr/>
        <p:txBody>
          <a:bodyPr/>
          <a:lstStyle/>
          <a:p>
            <a:fld id="{20ACCB8F-96AA-46E7-AD93-F0471F725CC0}" type="slidenum">
              <a:rPr lang="en-US" smtClean="0"/>
              <a:t>6</a:t>
            </a:fld>
            <a:endParaRPr lang="en-US"/>
          </a:p>
        </p:txBody>
      </p:sp>
    </p:spTree>
    <p:extLst>
      <p:ext uri="{BB962C8B-B14F-4D97-AF65-F5344CB8AC3E}">
        <p14:creationId xmlns:p14="http://schemas.microsoft.com/office/powerpoint/2010/main" val="2455500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t>Public declaration of interest of Advanced Data Networks, e-Science and Supercomputing in Costa Rica (on/about Oct 14 2013</a:t>
            </a:r>
          </a:p>
          <a:p>
            <a:pPr algn="l"/>
            <a:endParaRPr lang="en-US" dirty="0" smtClean="0"/>
          </a:p>
          <a:p>
            <a:pPr algn="l"/>
            <a:endParaRPr lang="en-US" dirty="0" smtClean="0"/>
          </a:p>
          <a:p>
            <a:pPr algn="l"/>
            <a:r>
              <a:rPr lang="en-US" dirty="0" smtClean="0"/>
              <a:t>Let </a:t>
            </a:r>
            <a:r>
              <a:rPr lang="en-US" dirty="0" smtClean="0"/>
              <a:t>me give you a brief set of highlights of what </a:t>
            </a:r>
          </a:p>
          <a:p>
            <a:pPr algn="l"/>
            <a:endParaRPr lang="en-US" dirty="0" smtClean="0"/>
          </a:p>
          <a:p>
            <a:pPr algn="l"/>
            <a:r>
              <a:rPr lang="en-US" dirty="0" smtClean="0"/>
              <a:t>Simulated</a:t>
            </a:r>
            <a:r>
              <a:rPr lang="en-US" baseline="0" dirty="0" smtClean="0"/>
              <a:t> d</a:t>
            </a:r>
            <a:r>
              <a:rPr lang="en-US" dirty="0" smtClean="0"/>
              <a:t>istribution of ash from the </a:t>
            </a:r>
            <a:r>
              <a:rPr lang="en-US" dirty="0" err="1" smtClean="0"/>
              <a:t>Irazu</a:t>
            </a:r>
            <a:r>
              <a:rPr lang="en-US" dirty="0" smtClean="0"/>
              <a:t> volcano (see PRAGMA Collaborative Overview 2010 – 2011, http://goc.pragma-grid.net/pragma-doc/overview/2010.pdf).</a:t>
            </a:r>
            <a:r>
              <a:rPr lang="en-US" baseline="0" dirty="0" smtClean="0"/>
              <a:t> Key points</a:t>
            </a:r>
          </a:p>
          <a:p>
            <a:pPr marL="171450" indent="-171450" algn="l">
              <a:buFont typeface="Arial" panose="020B0604020202020204" pitchFamily="34" charset="0"/>
              <a:buChar char="•"/>
            </a:pPr>
            <a:r>
              <a:rPr lang="en-US" baseline="0" dirty="0" smtClean="0"/>
              <a:t>Driven by concern of huge population growth in the fallout path</a:t>
            </a:r>
          </a:p>
          <a:p>
            <a:pPr marL="171450" indent="-171450" algn="l">
              <a:buFont typeface="Arial" panose="020B0604020202020204" pitchFamily="34" charset="0"/>
              <a:buChar char="•"/>
            </a:pPr>
            <a:r>
              <a:rPr lang="en-US" dirty="0" smtClean="0"/>
              <a:t>This “experiment” was stimulated by discussions at PRAGMA 18, with the Resources Working Group</a:t>
            </a:r>
          </a:p>
          <a:p>
            <a:pPr marL="171450" indent="-171450" algn="l">
              <a:buFont typeface="Arial" panose="020B0604020202020204" pitchFamily="34" charset="0"/>
              <a:buChar char="•"/>
            </a:pPr>
            <a:r>
              <a:rPr lang="en-US" dirty="0" smtClean="0"/>
              <a:t>David Abramson got involved (parameter Sweep – NIMROD)</a:t>
            </a:r>
          </a:p>
          <a:p>
            <a:pPr marL="171450" indent="-171450" algn="l">
              <a:buFont typeface="Arial" panose="020B0604020202020204" pitchFamily="34" charset="0"/>
              <a:buChar char="•"/>
            </a:pPr>
            <a:r>
              <a:rPr lang="en-US" dirty="0" smtClean="0"/>
              <a:t>Also</a:t>
            </a:r>
            <a:r>
              <a:rPr lang="en-US" baseline="0" dirty="0" smtClean="0"/>
              <a:t> Phil applied for and got time to use Amazon EC2 for this application</a:t>
            </a:r>
          </a:p>
          <a:p>
            <a:pPr marL="171450" indent="-171450" algn="l">
              <a:buFont typeface="Arial" panose="020B0604020202020204" pitchFamily="34" charset="0"/>
              <a:buChar char="•"/>
            </a:pPr>
            <a:r>
              <a:rPr lang="en-US" baseline="0" dirty="0" smtClean="0"/>
              <a:t>It did result in at least one publication</a:t>
            </a:r>
          </a:p>
          <a:p>
            <a:pPr marL="0" indent="0" algn="l">
              <a:buFont typeface="Arial" panose="020B0604020202020204" pitchFamily="34" charset="0"/>
              <a:buNone/>
            </a:pPr>
            <a:endParaRPr lang="en-US" baseline="0" dirty="0" smtClean="0"/>
          </a:p>
          <a:p>
            <a:pPr marL="0" indent="0" algn="l">
              <a:buFont typeface="Arial" panose="020B0604020202020204" pitchFamily="34" charset="0"/>
              <a:buNone/>
            </a:pPr>
            <a:r>
              <a:rPr lang="en-US" baseline="0" dirty="0" smtClean="0"/>
              <a:t>Duckling: Open source software developed by CNIC (Kevin Dong one of the key leads). Software for collaboration. PRAGMA has used this software for all of its workshops since PRAGMA 18 (March 2010). It is also being used for the 9</a:t>
            </a:r>
            <a:r>
              <a:rPr lang="en-US" baseline="30000" dirty="0" smtClean="0"/>
              <a:t>th</a:t>
            </a:r>
            <a:r>
              <a:rPr lang="en-US" baseline="0" dirty="0" smtClean="0"/>
              <a:t> IEEE </a:t>
            </a:r>
            <a:r>
              <a:rPr lang="en-US" baseline="0" dirty="0" err="1" smtClean="0"/>
              <a:t>escience</a:t>
            </a:r>
            <a:r>
              <a:rPr lang="en-US" baseline="0" dirty="0" smtClean="0"/>
              <a:t> meeting website. Just look at the tab.</a:t>
            </a:r>
          </a:p>
          <a:p>
            <a:pPr marL="0" indent="0" algn="l">
              <a:buFont typeface="Arial" panose="020B0604020202020204" pitchFamily="34" charset="0"/>
              <a:buNone/>
            </a:pPr>
            <a:endParaRPr lang="en-US" baseline="0" dirty="0" smtClean="0"/>
          </a:p>
          <a:p>
            <a:pPr marL="0" indent="0" algn="l">
              <a:buFont typeface="Arial" panose="020B0604020202020204" pitchFamily="34" charset="0"/>
              <a:buNone/>
            </a:pPr>
            <a:r>
              <a:rPr lang="en-US" baseline="0" dirty="0" smtClean="0"/>
              <a:t>PRAGMA Cloud: This is created by members working together, sharing resources to run both technology experiments and applications. The PRAGMA cloud is a place to experiment before bringing activities into local/national infrastructures.</a:t>
            </a:r>
          </a:p>
          <a:p>
            <a:pPr marL="0" indent="0" algn="l">
              <a:buFont typeface="Arial" panose="020B0604020202020204" pitchFamily="34" charset="0"/>
              <a:buNone/>
            </a:pPr>
            <a:endParaRPr lang="en-US" dirty="0" smtClean="0"/>
          </a:p>
          <a:p>
            <a:pPr algn="l"/>
            <a:r>
              <a:rPr lang="en-US" dirty="0" smtClean="0"/>
              <a:t>Communities: The Global Lake</a:t>
            </a:r>
            <a:r>
              <a:rPr lang="en-US" baseline="0" dirty="0" smtClean="0"/>
              <a:t> Ecological Observatory Network (</a:t>
            </a:r>
            <a:r>
              <a:rPr lang="en-US" dirty="0" smtClean="0"/>
              <a:t>GLEON) started as an expedition to place a sensor in</a:t>
            </a:r>
            <a:r>
              <a:rPr lang="en-US" baseline="0" dirty="0" smtClean="0"/>
              <a:t> a lake in Taiwan and stream data to the world. The early expedition started in 2003, with data streaming 7 months later in 2004. It was based on NCHC’s investment in Eco-Grid, and PRAGMA’s investment in this experiment. Many publications came out this, and much software improvement. But the lasting impact has been GLEON. There are currently m</a:t>
            </a:r>
            <a:r>
              <a:rPr lang="en-US" dirty="0" smtClean="0"/>
              <a:t>ore than 400</a:t>
            </a:r>
            <a:r>
              <a:rPr lang="en-US" baseline="0" dirty="0" smtClean="0"/>
              <a:t> members (Oct 7 2013) and they are conducting new research that integrated data from multiple lakes. Their organization had a vibrant GLEON Students Association (GSA) which motivated PRAGMA to explore how it can provide research, leadership, and professional experiences to graduate students.</a:t>
            </a:r>
          </a:p>
          <a:p>
            <a:pPr algn="l"/>
            <a:endParaRPr lang="en-US" dirty="0" smtClean="0"/>
          </a:p>
          <a:p>
            <a:r>
              <a:rPr lang="en-US" dirty="0" smtClean="0"/>
              <a:t>Muc</a:t>
            </a:r>
            <a:r>
              <a:rPr lang="en-US" baseline="0" dirty="0" smtClean="0"/>
              <a:t>h of what follows will highlight areas where PRAGMA has migrated to cloud technologies, by engaging researchers in SDN and in Data.  We also will highlight ongoing activities to engage new members.  </a:t>
            </a:r>
          </a:p>
          <a:p>
            <a:endParaRPr lang="en-US" baseline="0" dirty="0" smtClean="0"/>
          </a:p>
          <a:p>
            <a:r>
              <a:rPr lang="en-US" baseline="0" dirty="0" smtClean="0"/>
              <a:t>In fact, we move workshops to different sites to encourage greater involvement in PRAGMA.</a:t>
            </a:r>
          </a:p>
          <a:p>
            <a:endParaRPr lang="en-US" dirty="0"/>
          </a:p>
        </p:txBody>
      </p:sp>
      <p:sp>
        <p:nvSpPr>
          <p:cNvPr id="4" name="Slide Number Placeholder 3"/>
          <p:cNvSpPr>
            <a:spLocks noGrp="1"/>
          </p:cNvSpPr>
          <p:nvPr>
            <p:ph type="sldNum" sz="quarter" idx="10"/>
          </p:nvPr>
        </p:nvSpPr>
        <p:spPr/>
        <p:txBody>
          <a:bodyPr/>
          <a:lstStyle/>
          <a:p>
            <a:fld id="{5F2EEFA8-2560-47B5-8AA5-01776077A1B5}" type="slidenum">
              <a:rPr lang="en-US" smtClean="0"/>
              <a:t>7</a:t>
            </a:fld>
            <a:endParaRPr lang="en-US"/>
          </a:p>
        </p:txBody>
      </p:sp>
    </p:spTree>
    <p:extLst>
      <p:ext uri="{BB962C8B-B14F-4D97-AF65-F5344CB8AC3E}">
        <p14:creationId xmlns:p14="http://schemas.microsoft.com/office/powerpoint/2010/main" val="851819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0" kern="1200" dirty="0" smtClean="0">
                <a:solidFill>
                  <a:schemeClr val="tx1"/>
                </a:solidFill>
                <a:effectLst/>
                <a:latin typeface="+mn-lt"/>
                <a:ea typeface="+mn-ea"/>
                <a:cs typeface="+mn-cs"/>
              </a:rPr>
              <a:t>PRAGMA is focused on four pillar-like activities,</a:t>
            </a:r>
            <a:r>
              <a:rPr lang="en-US" sz="1200" b="0" kern="1200" baseline="0" dirty="0" smtClean="0">
                <a:solidFill>
                  <a:schemeClr val="tx1"/>
                </a:solidFill>
                <a:effectLst/>
                <a:latin typeface="+mn-lt"/>
                <a:ea typeface="+mn-ea"/>
                <a:cs typeface="+mn-cs"/>
              </a:rPr>
              <a:t> which do not stand alone. You will see how the scientific expeditions (virtual) interact with the infrastructure; how getting new researchers (e.g., SDN) have strengthened PRAGMA and allowed us to better address user needs. Students will play a larger role in PRAGMA activities, and help us have a larger impact. </a:t>
            </a:r>
          </a:p>
          <a:p>
            <a:pPr lvl="0"/>
            <a:endParaRPr lang="en-US" sz="1200" b="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baseline="0" dirty="0" smtClean="0">
                <a:solidFill>
                  <a:schemeClr val="tx1"/>
                </a:solidFill>
                <a:effectLst/>
                <a:latin typeface="+mn-lt"/>
                <a:ea typeface="+mn-ea"/>
                <a:cs typeface="+mn-cs"/>
              </a:rPr>
              <a:t>As stated in the PRAGMA renewal: </a:t>
            </a:r>
            <a:r>
              <a:rPr lang="en-US" sz="1200" kern="1200" dirty="0" smtClean="0">
                <a:solidFill>
                  <a:schemeClr val="tx1"/>
                </a:solidFill>
                <a:effectLst/>
                <a:latin typeface="+mn-lt"/>
                <a:ea typeface="+mn-ea"/>
                <a:cs typeface="+mn-cs"/>
              </a:rPr>
              <a:t>None of these can stand alone. Ideas become stale without new people.  Infrastructure that has impact must be built to meet the specific needs of applications. And, scientific expeditions and data sharing require organizational support to succeed.</a:t>
            </a:r>
          </a:p>
          <a:p>
            <a:pPr lvl="0"/>
            <a:endParaRPr lang="en-US" sz="1200" b="0" kern="1200" dirty="0" smtClean="0">
              <a:solidFill>
                <a:schemeClr val="tx1"/>
              </a:solidFill>
              <a:effectLst/>
              <a:latin typeface="+mn-lt"/>
              <a:ea typeface="+mn-ea"/>
              <a:cs typeface="+mn-cs"/>
            </a:endParaRPr>
          </a:p>
          <a:p>
            <a:pPr lvl="0"/>
            <a:endParaRPr lang="en-US" sz="1200" b="1"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Building and enhancing the essential people-to-people trust fabric</a:t>
            </a:r>
            <a:r>
              <a:rPr lang="en-US" sz="1200" kern="1200" dirty="0" smtClean="0">
                <a:solidFill>
                  <a:schemeClr val="tx1"/>
                </a:solidFill>
                <a:effectLst/>
                <a:latin typeface="+mn-lt"/>
                <a:ea typeface="+mn-ea"/>
                <a:cs typeface="+mn-cs"/>
              </a:rPr>
              <a:t> and organization developed through regular face-to-face meetings, a core component of PRAGMA’s success;</a:t>
            </a:r>
          </a:p>
          <a:p>
            <a:pPr lvl="0"/>
            <a:r>
              <a:rPr lang="en-US" sz="1200" b="1" kern="1200" dirty="0" smtClean="0">
                <a:solidFill>
                  <a:schemeClr val="tx1"/>
                </a:solidFill>
                <a:effectLst/>
                <a:latin typeface="+mn-lt"/>
                <a:ea typeface="+mn-ea"/>
                <a:cs typeface="+mn-cs"/>
              </a:rPr>
              <a:t>Developing and improving a grassroots, international </a:t>
            </a:r>
            <a:r>
              <a:rPr lang="en-US" sz="1200" b="1" kern="1200" dirty="0" err="1" smtClean="0">
                <a:solidFill>
                  <a:schemeClr val="tx1"/>
                </a:solidFill>
                <a:effectLst/>
                <a:latin typeface="+mn-lt"/>
                <a:ea typeface="+mn-ea"/>
                <a:cs typeface="+mn-cs"/>
              </a:rPr>
              <a:t>cyberinfrastructure</a:t>
            </a:r>
            <a:r>
              <a:rPr lang="en-US" sz="1200" kern="1200" dirty="0" smtClean="0">
                <a:solidFill>
                  <a:schemeClr val="tx1"/>
                </a:solidFill>
                <a:effectLst/>
                <a:latin typeface="+mn-lt"/>
                <a:ea typeface="+mn-ea"/>
                <a:cs typeface="+mn-cs"/>
              </a:rPr>
              <a:t> for testing, computer science insight, and application support through sharing resources, expertise, and software;</a:t>
            </a:r>
          </a:p>
          <a:p>
            <a:pPr lvl="0"/>
            <a:r>
              <a:rPr lang="en-US" sz="1200" b="1" kern="1200" dirty="0" smtClean="0">
                <a:solidFill>
                  <a:schemeClr val="tx1"/>
                </a:solidFill>
                <a:effectLst/>
                <a:latin typeface="+mn-lt"/>
                <a:ea typeface="+mn-ea"/>
                <a:cs typeface="+mn-cs"/>
              </a:rPr>
              <a:t>Constructing international “scientific expeditions”</a:t>
            </a:r>
            <a:r>
              <a:rPr lang="en-US" sz="1200" kern="1200" dirty="0" smtClean="0">
                <a:solidFill>
                  <a:schemeClr val="tx1"/>
                </a:solidFill>
                <a:effectLst/>
                <a:latin typeface="+mn-lt"/>
                <a:ea typeface="+mn-ea"/>
                <a:cs typeface="+mn-cs"/>
              </a:rPr>
              <a:t> to advance specific scientific needs while developing and testing the underlying technologies that are needed to create usable, international-scale, cyber environments through forging teams of domain scientists and </a:t>
            </a:r>
            <a:r>
              <a:rPr lang="en-US" sz="1200" kern="1200" dirty="0" err="1" smtClean="0">
                <a:solidFill>
                  <a:schemeClr val="tx1"/>
                </a:solidFill>
                <a:effectLst/>
                <a:latin typeface="+mn-lt"/>
                <a:ea typeface="+mn-ea"/>
                <a:cs typeface="+mn-cs"/>
              </a:rPr>
              <a:t>cyberinfrastructure</a:t>
            </a:r>
            <a:r>
              <a:rPr lang="en-US" sz="1200" kern="1200" dirty="0" smtClean="0">
                <a:solidFill>
                  <a:schemeClr val="tx1"/>
                </a:solidFill>
                <a:effectLst/>
                <a:latin typeface="+mn-lt"/>
                <a:ea typeface="+mn-ea"/>
                <a:cs typeface="+mn-cs"/>
              </a:rPr>
              <a:t> researchers;</a:t>
            </a:r>
          </a:p>
          <a:p>
            <a:pPr lvl="0"/>
            <a:r>
              <a:rPr lang="en-US" sz="1200" b="1" kern="1200" dirty="0" smtClean="0">
                <a:solidFill>
                  <a:schemeClr val="tx1"/>
                </a:solidFill>
                <a:effectLst/>
                <a:latin typeface="+mn-lt"/>
                <a:ea typeface="+mn-ea"/>
                <a:cs typeface="+mn-cs"/>
              </a:rPr>
              <a:t>Infusing new ideas</a:t>
            </a:r>
            <a:r>
              <a:rPr lang="en-US" sz="1200" kern="1200" dirty="0" smtClean="0">
                <a:solidFill>
                  <a:schemeClr val="tx1"/>
                </a:solidFill>
                <a:effectLst/>
                <a:latin typeface="+mn-lt"/>
                <a:ea typeface="+mn-ea"/>
                <a:cs typeface="+mn-cs"/>
              </a:rPr>
              <a:t> from developing new researchers with experience in cross-border science and engaging strategic partners.</a:t>
            </a:r>
          </a:p>
          <a:p>
            <a:endParaRPr lang="en-US" dirty="0"/>
          </a:p>
        </p:txBody>
      </p:sp>
      <p:sp>
        <p:nvSpPr>
          <p:cNvPr id="4" name="Slide Number Placeholder 3"/>
          <p:cNvSpPr>
            <a:spLocks noGrp="1"/>
          </p:cNvSpPr>
          <p:nvPr>
            <p:ph type="sldNum" sz="quarter" idx="10"/>
          </p:nvPr>
        </p:nvSpPr>
        <p:spPr/>
        <p:txBody>
          <a:bodyPr/>
          <a:lstStyle/>
          <a:p>
            <a:fld id="{20ACCB8F-96AA-46E7-AD93-F0471F725CC0}" type="slidenum">
              <a:rPr lang="en-US" smtClean="0"/>
              <a:t>8</a:t>
            </a:fld>
            <a:endParaRPr lang="en-US"/>
          </a:p>
        </p:txBody>
      </p:sp>
    </p:spTree>
    <p:extLst>
      <p:ext uri="{BB962C8B-B14F-4D97-AF65-F5344CB8AC3E}">
        <p14:creationId xmlns:p14="http://schemas.microsoft.com/office/powerpoint/2010/main" val="4062445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concepts focusing our efforts is that of a user defined trust envelop. </a:t>
            </a:r>
          </a:p>
          <a:p>
            <a:r>
              <a:rPr lang="en-US" dirty="0" smtClean="0"/>
              <a:t> - This is driven my needs of users to more easily share computations and data; and at the same time limit the sharing to a known set of collaborators). Think of data that must</a:t>
            </a:r>
            <a:r>
              <a:rPr lang="en-US" baseline="0" dirty="0" smtClean="0"/>
              <a:t> be shared under certain conditions.</a:t>
            </a:r>
          </a:p>
          <a:p>
            <a:r>
              <a:rPr lang="en-US" baseline="0" dirty="0" smtClean="0"/>
              <a:t> - This involved integration of technologies (virtual images, software defined networks, provenance)</a:t>
            </a:r>
          </a:p>
          <a:p>
            <a:r>
              <a:rPr lang="en-US" baseline="0" dirty="0" smtClean="0"/>
              <a:t> - And ultimately would include sensors and sensor networks (or more generally mobile technologies)</a:t>
            </a:r>
          </a:p>
          <a:p>
            <a:endParaRPr lang="en-US" baseline="0" dirty="0" smtClean="0"/>
          </a:p>
          <a:p>
            <a:endParaRPr lang="en-US" dirty="0" smtClean="0"/>
          </a:p>
          <a:p>
            <a:endParaRPr lang="en-US" dirty="0" smtClean="0"/>
          </a:p>
          <a:p>
            <a:r>
              <a:rPr lang="en-US" dirty="0" smtClean="0"/>
              <a:t>Provide an infrastructure that initially limits access to data</a:t>
            </a:r>
          </a:p>
          <a:p>
            <a:r>
              <a:rPr lang="en-US" dirty="0" smtClean="0"/>
              <a:t>Traverse firewalls and </a:t>
            </a:r>
            <a:r>
              <a:rPr lang="en-US" i="1" dirty="0" smtClean="0"/>
              <a:t>simplify network re-configuration</a:t>
            </a:r>
            <a:r>
              <a:rPr lang="en-US" dirty="0" smtClean="0"/>
              <a:t> of application VMs</a:t>
            </a:r>
          </a:p>
          <a:p>
            <a:endParaRPr lang="en-US" dirty="0"/>
          </a:p>
        </p:txBody>
      </p:sp>
      <p:sp>
        <p:nvSpPr>
          <p:cNvPr id="4" name="Slide Number Placeholder 3"/>
          <p:cNvSpPr>
            <a:spLocks noGrp="1"/>
          </p:cNvSpPr>
          <p:nvPr>
            <p:ph type="sldNum" sz="quarter" idx="10"/>
          </p:nvPr>
        </p:nvSpPr>
        <p:spPr/>
        <p:txBody>
          <a:bodyPr/>
          <a:lstStyle/>
          <a:p>
            <a:fld id="{C9295F23-D871-4047-8C88-8D1C3D79DA52}" type="slidenum">
              <a:rPr lang="en-US" smtClean="0"/>
              <a:t>9</a:t>
            </a:fld>
            <a:endParaRPr lang="en-US"/>
          </a:p>
        </p:txBody>
      </p:sp>
    </p:spTree>
    <p:extLst>
      <p:ext uri="{BB962C8B-B14F-4D97-AF65-F5344CB8AC3E}">
        <p14:creationId xmlns:p14="http://schemas.microsoft.com/office/powerpoint/2010/main" val="1718718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8616921-B0F0-450F-AF36-FB92C0A5A389}" type="datetimeFigureOut">
              <a:rPr lang="en-US" smtClean="0"/>
              <a:t>10/16/2013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3C58B9-1CA9-4B30-AE66-502CC0A2BBC5}" type="slidenum">
              <a:rPr lang="en-US" smtClean="0"/>
              <a:t>‹#›</a:t>
            </a:fld>
            <a:endParaRPr lang="en-US"/>
          </a:p>
        </p:txBody>
      </p:sp>
    </p:spTree>
    <p:extLst>
      <p:ext uri="{BB962C8B-B14F-4D97-AF65-F5344CB8AC3E}">
        <p14:creationId xmlns:p14="http://schemas.microsoft.com/office/powerpoint/2010/main" val="608618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616921-B0F0-450F-AF36-FB92C0A5A389}" type="datetimeFigureOut">
              <a:rPr lang="en-US" smtClean="0"/>
              <a:t>10/16/2013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3C58B9-1CA9-4B30-AE66-502CC0A2BBC5}" type="slidenum">
              <a:rPr lang="en-US" smtClean="0"/>
              <a:t>‹#›</a:t>
            </a:fld>
            <a:endParaRPr lang="en-US"/>
          </a:p>
        </p:txBody>
      </p:sp>
    </p:spTree>
    <p:extLst>
      <p:ext uri="{BB962C8B-B14F-4D97-AF65-F5344CB8AC3E}">
        <p14:creationId xmlns:p14="http://schemas.microsoft.com/office/powerpoint/2010/main" val="1099320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616921-B0F0-450F-AF36-FB92C0A5A389}" type="datetimeFigureOut">
              <a:rPr lang="en-US" smtClean="0"/>
              <a:t>10/16/2013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3C58B9-1CA9-4B30-AE66-502CC0A2BBC5}" type="slidenum">
              <a:rPr lang="en-US" smtClean="0"/>
              <a:t>‹#›</a:t>
            </a:fld>
            <a:endParaRPr lang="en-US"/>
          </a:p>
        </p:txBody>
      </p:sp>
    </p:spTree>
    <p:extLst>
      <p:ext uri="{BB962C8B-B14F-4D97-AF65-F5344CB8AC3E}">
        <p14:creationId xmlns:p14="http://schemas.microsoft.com/office/powerpoint/2010/main" val="2297482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616921-B0F0-450F-AF36-FB92C0A5A389}" type="datetimeFigureOut">
              <a:rPr lang="en-US" smtClean="0"/>
              <a:t>10/16/2013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3C58B9-1CA9-4B30-AE66-502CC0A2BBC5}" type="slidenum">
              <a:rPr lang="en-US" smtClean="0"/>
              <a:t>‹#›</a:t>
            </a:fld>
            <a:endParaRPr lang="en-US"/>
          </a:p>
        </p:txBody>
      </p:sp>
    </p:spTree>
    <p:extLst>
      <p:ext uri="{BB962C8B-B14F-4D97-AF65-F5344CB8AC3E}">
        <p14:creationId xmlns:p14="http://schemas.microsoft.com/office/powerpoint/2010/main" val="100722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8616921-B0F0-450F-AF36-FB92C0A5A389}" type="datetimeFigureOut">
              <a:rPr lang="en-US" smtClean="0"/>
              <a:t>10/16/2013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3C58B9-1CA9-4B30-AE66-502CC0A2BBC5}" type="slidenum">
              <a:rPr lang="en-US" smtClean="0"/>
              <a:t>‹#›</a:t>
            </a:fld>
            <a:endParaRPr lang="en-US"/>
          </a:p>
        </p:txBody>
      </p:sp>
    </p:spTree>
    <p:extLst>
      <p:ext uri="{BB962C8B-B14F-4D97-AF65-F5344CB8AC3E}">
        <p14:creationId xmlns:p14="http://schemas.microsoft.com/office/powerpoint/2010/main" val="1398221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8616921-B0F0-450F-AF36-FB92C0A5A389}" type="datetimeFigureOut">
              <a:rPr lang="en-US" smtClean="0"/>
              <a:t>10/16/2013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3C58B9-1CA9-4B30-AE66-502CC0A2BBC5}" type="slidenum">
              <a:rPr lang="en-US" smtClean="0"/>
              <a:t>‹#›</a:t>
            </a:fld>
            <a:endParaRPr lang="en-US"/>
          </a:p>
        </p:txBody>
      </p:sp>
    </p:spTree>
    <p:extLst>
      <p:ext uri="{BB962C8B-B14F-4D97-AF65-F5344CB8AC3E}">
        <p14:creationId xmlns:p14="http://schemas.microsoft.com/office/powerpoint/2010/main" val="218424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8616921-B0F0-450F-AF36-FB92C0A5A389}" type="datetimeFigureOut">
              <a:rPr lang="en-US" smtClean="0"/>
              <a:t>10/16/2013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3C58B9-1CA9-4B30-AE66-502CC0A2BBC5}" type="slidenum">
              <a:rPr lang="en-US" smtClean="0"/>
              <a:t>‹#›</a:t>
            </a:fld>
            <a:endParaRPr lang="en-US"/>
          </a:p>
        </p:txBody>
      </p:sp>
    </p:spTree>
    <p:extLst>
      <p:ext uri="{BB962C8B-B14F-4D97-AF65-F5344CB8AC3E}">
        <p14:creationId xmlns:p14="http://schemas.microsoft.com/office/powerpoint/2010/main" val="4473768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8616921-B0F0-450F-AF36-FB92C0A5A389}" type="datetimeFigureOut">
              <a:rPr lang="en-US" smtClean="0"/>
              <a:t>10/16/2013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3C58B9-1CA9-4B30-AE66-502CC0A2BBC5}" type="slidenum">
              <a:rPr lang="en-US" smtClean="0"/>
              <a:t>‹#›</a:t>
            </a:fld>
            <a:endParaRPr lang="en-US"/>
          </a:p>
        </p:txBody>
      </p:sp>
    </p:spTree>
    <p:extLst>
      <p:ext uri="{BB962C8B-B14F-4D97-AF65-F5344CB8AC3E}">
        <p14:creationId xmlns:p14="http://schemas.microsoft.com/office/powerpoint/2010/main" val="1563854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616921-B0F0-450F-AF36-FB92C0A5A389}" type="datetimeFigureOut">
              <a:rPr lang="en-US" smtClean="0"/>
              <a:t>10/16/2013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3C58B9-1CA9-4B30-AE66-502CC0A2BBC5}" type="slidenum">
              <a:rPr lang="en-US" smtClean="0"/>
              <a:t>‹#›</a:t>
            </a:fld>
            <a:endParaRPr lang="en-US"/>
          </a:p>
        </p:txBody>
      </p:sp>
    </p:spTree>
    <p:extLst>
      <p:ext uri="{BB962C8B-B14F-4D97-AF65-F5344CB8AC3E}">
        <p14:creationId xmlns:p14="http://schemas.microsoft.com/office/powerpoint/2010/main" val="31480329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8616921-B0F0-450F-AF36-FB92C0A5A389}" type="datetimeFigureOut">
              <a:rPr lang="en-US" smtClean="0"/>
              <a:t>10/16/2013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3C58B9-1CA9-4B30-AE66-502CC0A2BBC5}" type="slidenum">
              <a:rPr lang="en-US" smtClean="0"/>
              <a:t>‹#›</a:t>
            </a:fld>
            <a:endParaRPr lang="en-US"/>
          </a:p>
        </p:txBody>
      </p:sp>
    </p:spTree>
    <p:extLst>
      <p:ext uri="{BB962C8B-B14F-4D97-AF65-F5344CB8AC3E}">
        <p14:creationId xmlns:p14="http://schemas.microsoft.com/office/powerpoint/2010/main" val="4092712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8616921-B0F0-450F-AF36-FB92C0A5A389}" type="datetimeFigureOut">
              <a:rPr lang="en-US" smtClean="0"/>
              <a:t>10/16/2013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3C58B9-1CA9-4B30-AE66-502CC0A2BBC5}" type="slidenum">
              <a:rPr lang="en-US" smtClean="0"/>
              <a:t>‹#›</a:t>
            </a:fld>
            <a:endParaRPr lang="en-US"/>
          </a:p>
        </p:txBody>
      </p:sp>
    </p:spTree>
    <p:extLst>
      <p:ext uri="{BB962C8B-B14F-4D97-AF65-F5344CB8AC3E}">
        <p14:creationId xmlns:p14="http://schemas.microsoft.com/office/powerpoint/2010/main" val="10509550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d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616921-B0F0-450F-AF36-FB92C0A5A389}" type="datetimeFigureOut">
              <a:rPr lang="en-US" smtClean="0"/>
              <a:t>10/16/2013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3C58B9-1CA9-4B30-AE66-502CC0A2BBC5}" type="slidenum">
              <a:rPr lang="en-US" smtClean="0"/>
              <a:t>‹#›</a:t>
            </a:fld>
            <a:endParaRPr lang="en-US"/>
          </a:p>
        </p:txBody>
      </p:sp>
      <p:pic>
        <p:nvPicPr>
          <p:cNvPr id="7" name="Picture 6" descr="PRAGMA-blue.eps"/>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13"/>
              <a:stretch>
                <a:fillRect/>
              </a:stretch>
            </p:blipFill>
          </mc:Choice>
          <mc:Fallback>
            <p:blipFill>
              <a:blip r:embed="rId14"/>
              <a:stretch>
                <a:fillRect/>
              </a:stretch>
            </p:blipFill>
          </mc:Fallback>
        </mc:AlternateContent>
        <p:spPr>
          <a:xfrm>
            <a:off x="113926" y="166868"/>
            <a:ext cx="1104526" cy="364944"/>
          </a:xfrm>
          <a:prstGeom prst="rect">
            <a:avLst/>
          </a:prstGeom>
          <a:effectLst/>
        </p:spPr>
      </p:pic>
      <p:cxnSp>
        <p:nvCxnSpPr>
          <p:cNvPr id="8" name="Straight Connector 7"/>
          <p:cNvCxnSpPr/>
          <p:nvPr/>
        </p:nvCxnSpPr>
        <p:spPr>
          <a:xfrm>
            <a:off x="1219200" y="379412"/>
            <a:ext cx="6400800" cy="1588"/>
          </a:xfrm>
          <a:prstGeom prst="line">
            <a:avLst/>
          </a:prstGeom>
          <a:ln w="12700" cap="sq"/>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7505326" y="227012"/>
            <a:ext cx="1600200" cy="276999"/>
          </a:xfrm>
          <a:prstGeom prst="rect">
            <a:avLst/>
          </a:prstGeom>
          <a:noFill/>
        </p:spPr>
        <p:txBody>
          <a:bodyPr wrap="square" rtlCol="0">
            <a:spAutoFit/>
          </a:bodyPr>
          <a:lstStyle/>
          <a:p>
            <a:pPr algn="r"/>
            <a:r>
              <a:rPr lang="en-US" sz="1200" b="0" i="1" dirty="0" smtClean="0">
                <a:solidFill>
                  <a:srgbClr val="1B6C9A"/>
                </a:solidFill>
                <a:latin typeface="Palatino"/>
                <a:cs typeface="Palatino"/>
              </a:rPr>
              <a:t>Celebrating 10 Years</a:t>
            </a:r>
            <a:endParaRPr lang="en-US" sz="1200" b="0" i="1" dirty="0">
              <a:solidFill>
                <a:srgbClr val="1B6C9A"/>
              </a:solidFill>
              <a:latin typeface="Palatino"/>
              <a:cs typeface="Palatino"/>
            </a:endParaRPr>
          </a:p>
        </p:txBody>
      </p:sp>
    </p:spTree>
    <p:extLst>
      <p:ext uri="{BB962C8B-B14F-4D97-AF65-F5344CB8AC3E}">
        <p14:creationId xmlns:p14="http://schemas.microsoft.com/office/powerpoint/2010/main" val="30493377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3600" b="1" kern="1200">
          <a:solidFill>
            <a:srgbClr val="454082"/>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2.jpeg"/><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5.jpeg"/><Relationship Id="rId4" Type="http://schemas.openxmlformats.org/officeDocument/2006/relationships/image" Target="../media/image24.tiff"/></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140.110.30.2:6242/appliance"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8.jpeg"/><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1.jpeg"/></Relationships>
</file>

<file path=ppt/slides/_rels/slide17.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hyperlink" Target="http://www.dataturbine.org/" TargetMode="External"/><Relationship Id="rId7" Type="http://schemas.openxmlformats.org/officeDocument/2006/relationships/image" Target="../media/image35.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 Id="rId9" Type="http://schemas.openxmlformats.org/officeDocument/2006/relationships/image" Target="../media/image37.jpeg"/></Relationships>
</file>

<file path=ppt/slides/_rels/slide1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46.jpeg"/></Relationships>
</file>

<file path=ppt/slides/_rels/slide2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48.jpe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gif"/><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58.png"/><Relationship Id="rId7" Type="http://schemas.openxmlformats.org/officeDocument/2006/relationships/image" Target="../media/image61.jpe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60.jpeg"/><Relationship Id="rId5" Type="http://schemas.openxmlformats.org/officeDocument/2006/relationships/hyperlink" Target="http://rocks-210.sdsc.edu/wiki/index.php/File:PRAGMA_22_Student_Meeting.jpg" TargetMode="External"/><Relationship Id="rId10" Type="http://schemas.openxmlformats.org/officeDocument/2006/relationships/image" Target="../media/image63.jpeg"/><Relationship Id="rId4" Type="http://schemas.openxmlformats.org/officeDocument/2006/relationships/image" Target="../media/image59.jpeg"/><Relationship Id="rId9" Type="http://schemas.openxmlformats.org/officeDocument/2006/relationships/image" Target="../media/image62.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hyperlink" Target="http://www.ku.ac.th/english/index.php" TargetMode="Externa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Overview of PRAGMA</a:t>
            </a:r>
            <a:br>
              <a:rPr lang="en-US" dirty="0" smtClean="0"/>
            </a:br>
            <a:r>
              <a:rPr lang="en-US" dirty="0" smtClean="0"/>
              <a:t>Progress since PRAGMA 24</a:t>
            </a:r>
            <a:endParaRPr lang="en-US" dirty="0"/>
          </a:p>
        </p:txBody>
      </p:sp>
      <p:sp>
        <p:nvSpPr>
          <p:cNvPr id="3" name="Subtitle 2"/>
          <p:cNvSpPr>
            <a:spLocks noGrp="1"/>
          </p:cNvSpPr>
          <p:nvPr>
            <p:ph type="subTitle" idx="1"/>
          </p:nvPr>
        </p:nvSpPr>
        <p:spPr/>
        <p:txBody>
          <a:bodyPr/>
          <a:lstStyle/>
          <a:p>
            <a:r>
              <a:rPr lang="en-US" dirty="0" smtClean="0"/>
              <a:t>2013 October 16 - 18</a:t>
            </a:r>
            <a:endParaRPr lang="en-US" dirty="0"/>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3353" t="7917" r="14144" b="66458"/>
          <a:stretch/>
        </p:blipFill>
        <p:spPr bwMode="auto">
          <a:xfrm>
            <a:off x="0" y="-1"/>
            <a:ext cx="9144000" cy="18169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6" name="Picture 2" descr="D:\Users\PeterA2\Documents\PRAGMA\Logo\CNIC_LOGO.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8600" y="5486400"/>
            <a:ext cx="1307167" cy="1034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81699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fontScale="90000"/>
          </a:bodyPr>
          <a:lstStyle/>
          <a:p>
            <a:r>
              <a:rPr lang="en-US" dirty="0" smtClean="0"/>
              <a:t>PRAGMA Collaborative Overview 2013 - 2014</a:t>
            </a:r>
            <a:endParaRPr lang="en-US" dirty="0"/>
          </a:p>
        </p:txBody>
      </p:sp>
      <p:pic>
        <p:nvPicPr>
          <p:cNvPr id="1026" name="Picture 2" descr="D:\Users\PeterA2\Documents\PRAGMA\C Asia\China\PRAGMA 25 Beijing\Presentation\PRAGMA2013 cover.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tretch>
            <a:fillRect/>
          </a:stretch>
        </p:blipFill>
        <p:spPr bwMode="auto">
          <a:xfrm>
            <a:off x="423033" y="1206360"/>
            <a:ext cx="4072767" cy="527064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sz="half" idx="2"/>
          </p:nvPr>
        </p:nvSpPr>
        <p:spPr>
          <a:xfrm>
            <a:off x="4648200" y="1219200"/>
            <a:ext cx="4038600" cy="5257800"/>
          </a:xfrm>
        </p:spPr>
        <p:txBody>
          <a:bodyPr>
            <a:normAutofit lnSpcReduction="10000"/>
          </a:bodyPr>
          <a:lstStyle/>
          <a:p>
            <a:r>
              <a:rPr lang="en-US" sz="3200" dirty="0" smtClean="0"/>
              <a:t>Highlights</a:t>
            </a:r>
          </a:p>
          <a:p>
            <a:pPr lvl="1"/>
            <a:r>
              <a:rPr lang="en-US" sz="2800" dirty="0" smtClean="0"/>
              <a:t>Demos you will see</a:t>
            </a:r>
          </a:p>
          <a:p>
            <a:r>
              <a:rPr lang="en-US" sz="3200" dirty="0" smtClean="0"/>
              <a:t>PRAGMA Students</a:t>
            </a:r>
          </a:p>
          <a:p>
            <a:r>
              <a:rPr lang="en-US" sz="3200" dirty="0" smtClean="0"/>
              <a:t>Community Building</a:t>
            </a:r>
          </a:p>
          <a:p>
            <a:r>
              <a:rPr lang="en-US" sz="3200" dirty="0" smtClean="0"/>
              <a:t>Working Groups</a:t>
            </a:r>
          </a:p>
          <a:p>
            <a:r>
              <a:rPr lang="en-US" sz="3200" dirty="0" smtClean="0"/>
              <a:t>Institutions and Sponsors</a:t>
            </a:r>
          </a:p>
          <a:p>
            <a:endParaRPr lang="en-US" sz="3200" dirty="0"/>
          </a:p>
          <a:p>
            <a:r>
              <a:rPr lang="en-US" sz="3200" dirty="0" smtClean="0"/>
              <a:t>Finalized before SC13</a:t>
            </a:r>
            <a:endParaRPr lang="en-US" sz="3200" dirty="0"/>
          </a:p>
        </p:txBody>
      </p:sp>
    </p:spTree>
    <p:extLst>
      <p:ext uri="{BB962C8B-B14F-4D97-AF65-F5344CB8AC3E}">
        <p14:creationId xmlns:p14="http://schemas.microsoft.com/office/powerpoint/2010/main" val="19697147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smtClean="0"/>
              <a:t>Predicting Water Quality in Lakes</a:t>
            </a:r>
            <a:br>
              <a:rPr lang="en-US" dirty="0" smtClean="0"/>
            </a:br>
            <a:r>
              <a:rPr lang="en-US" sz="2800" dirty="0" smtClean="0"/>
              <a:t>Learning Phytoplankton Rules using SDN</a:t>
            </a:r>
            <a:endParaRPr lang="en-US" sz="2800" dirty="0"/>
          </a:p>
        </p:txBody>
      </p:sp>
      <p:sp>
        <p:nvSpPr>
          <p:cNvPr id="8" name="Content Placeholder 7"/>
          <p:cNvSpPr>
            <a:spLocks noGrp="1"/>
          </p:cNvSpPr>
          <p:nvPr>
            <p:ph sz="half" idx="1"/>
          </p:nvPr>
        </p:nvSpPr>
        <p:spPr>
          <a:xfrm>
            <a:off x="304800" y="1295400"/>
            <a:ext cx="3657600" cy="5257800"/>
          </a:xfrm>
        </p:spPr>
        <p:txBody>
          <a:bodyPr>
            <a:normAutofit fontScale="92500" lnSpcReduction="10000"/>
          </a:bodyPr>
          <a:lstStyle/>
          <a:p>
            <a:r>
              <a:rPr lang="en-US" dirty="0" smtClean="0"/>
              <a:t>Indicators of water quality controlled by phytoplankton</a:t>
            </a:r>
          </a:p>
          <a:p>
            <a:r>
              <a:rPr lang="en-US" dirty="0" smtClean="0"/>
              <a:t>Run multiple simulations to understand rules</a:t>
            </a:r>
          </a:p>
          <a:p>
            <a:r>
              <a:rPr lang="en-US" dirty="0" smtClean="0"/>
              <a:t>Using VMs to avoid challenges of different architectures</a:t>
            </a:r>
          </a:p>
          <a:p>
            <a:r>
              <a:rPr lang="en-US" dirty="0" smtClean="0"/>
              <a:t>Using </a:t>
            </a:r>
            <a:r>
              <a:rPr lang="en-US" dirty="0"/>
              <a:t>IP-over-P2P (IPOP</a:t>
            </a:r>
            <a:r>
              <a:rPr lang="en-US" dirty="0" smtClean="0"/>
              <a:t>) to interconnect VMs across multiple institutions</a:t>
            </a:r>
            <a:endParaRPr lang="en-US" dirty="0"/>
          </a:p>
        </p:txBody>
      </p:sp>
      <p:pic>
        <p:nvPicPr>
          <p:cNvPr id="3074" name="Picture 2" descr="D:\Users\PeterA2\Documents\PRAGMA\PR\Brochure Flyers Shirts\Brochure 2013\Sections 2Sep2013\Images\From jennifer\IPOP-Overview.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724400" y="3429000"/>
            <a:ext cx="4038600" cy="283449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76200" y="6248400"/>
            <a:ext cx="8961236" cy="646331"/>
          </a:xfrm>
          <a:prstGeom prst="rect">
            <a:avLst/>
          </a:prstGeom>
          <a:noFill/>
        </p:spPr>
        <p:txBody>
          <a:bodyPr wrap="none" rtlCol="0">
            <a:spAutoFit/>
          </a:bodyPr>
          <a:lstStyle/>
          <a:p>
            <a:pPr algn="ctr"/>
            <a:r>
              <a:rPr lang="en-US" dirty="0" smtClean="0"/>
              <a:t>Demo / Poster: Renato </a:t>
            </a:r>
            <a:r>
              <a:rPr lang="en-US" dirty="0" err="1" smtClean="0"/>
              <a:t>Figueiredo</a:t>
            </a:r>
            <a:r>
              <a:rPr lang="en-US" dirty="0" smtClean="0"/>
              <a:t> (U FL</a:t>
            </a:r>
            <a:r>
              <a:rPr lang="en-US" dirty="0" smtClean="0"/>
              <a:t>), Paul Hanson (U Wi), </a:t>
            </a:r>
            <a:r>
              <a:rPr lang="en-US" dirty="0" err="1" smtClean="0"/>
              <a:t>Cayelan</a:t>
            </a:r>
            <a:r>
              <a:rPr lang="en-US" dirty="0" smtClean="0"/>
              <a:t> Carey (VA Tech), Pierre </a:t>
            </a:r>
          </a:p>
          <a:p>
            <a:pPr algn="ctr"/>
            <a:r>
              <a:rPr lang="en-US" dirty="0" smtClean="0"/>
              <a:t>St. </a:t>
            </a:r>
            <a:r>
              <a:rPr lang="en-US" dirty="0" err="1" smtClean="0"/>
              <a:t>Juste</a:t>
            </a:r>
            <a:r>
              <a:rPr lang="en-US" dirty="0" smtClean="0"/>
              <a:t>, </a:t>
            </a:r>
            <a:r>
              <a:rPr lang="en-US" dirty="0" err="1"/>
              <a:t>Kyuho</a:t>
            </a:r>
            <a:r>
              <a:rPr lang="en-US" dirty="0"/>
              <a:t> </a:t>
            </a:r>
            <a:r>
              <a:rPr lang="en-US" dirty="0" err="1" smtClean="0"/>
              <a:t>Jeong</a:t>
            </a:r>
            <a:r>
              <a:rPr lang="en-US" dirty="0" smtClean="0"/>
              <a:t> (U FL, </a:t>
            </a:r>
            <a:r>
              <a:rPr lang="en-US" dirty="0"/>
              <a:t>Grant </a:t>
            </a:r>
            <a:r>
              <a:rPr lang="en-US" dirty="0" err="1"/>
              <a:t>Langlois</a:t>
            </a:r>
            <a:r>
              <a:rPr lang="en-US" dirty="0"/>
              <a:t>, Luke </a:t>
            </a:r>
            <a:r>
              <a:rPr lang="en-US" dirty="0" smtClean="0"/>
              <a:t>Winslow (U Wi), </a:t>
            </a:r>
            <a:r>
              <a:rPr lang="en-US" dirty="0"/>
              <a:t>Jonathan </a:t>
            </a:r>
            <a:r>
              <a:rPr lang="en-US" dirty="0" err="1" smtClean="0"/>
              <a:t>Doubek</a:t>
            </a:r>
            <a:r>
              <a:rPr lang="en-US" dirty="0" smtClean="0"/>
              <a:t> (VA Tech)</a:t>
            </a:r>
            <a:endParaRPr lang="en-US" dirty="0"/>
          </a:p>
        </p:txBody>
      </p:sp>
      <p:pic>
        <p:nvPicPr>
          <p:cNvPr id="3075" name="Picture 3" descr="D:\Users\PeterA2\Documents\PRAGMA\PR\Brochure Flyers Shirts\Brochure 2013\Sections 2Sep2013\Images\Lake PastedGraphic-1 Cayelan.tif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33800" y="1295400"/>
            <a:ext cx="2905732" cy="217033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D:\Users\PeterA2\Documents\PRAGMA\PR\Brochure Flyers Shirts\Brochure 2013\Sections 2Sep2013\Images\IMG_5756.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10400" y="1295400"/>
            <a:ext cx="2019300" cy="143950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086600" y="2819400"/>
            <a:ext cx="1839286" cy="646331"/>
          </a:xfrm>
          <a:prstGeom prst="rect">
            <a:avLst/>
          </a:prstGeom>
          <a:noFill/>
        </p:spPr>
        <p:txBody>
          <a:bodyPr wrap="none" rtlCol="0">
            <a:spAutoFit/>
          </a:bodyPr>
          <a:lstStyle/>
          <a:p>
            <a:pPr algn="ctr"/>
            <a:r>
              <a:rPr lang="en-US" dirty="0" smtClean="0"/>
              <a:t>Collecting light,</a:t>
            </a:r>
          </a:p>
          <a:p>
            <a:pPr algn="ctr"/>
            <a:r>
              <a:rPr lang="en-US" dirty="0" smtClean="0"/>
              <a:t>temperature data</a:t>
            </a:r>
            <a:endParaRPr lang="en-US" dirty="0"/>
          </a:p>
        </p:txBody>
      </p:sp>
    </p:spTree>
    <p:extLst>
      <p:ext uri="{BB962C8B-B14F-4D97-AF65-F5344CB8AC3E}">
        <p14:creationId xmlns:p14="http://schemas.microsoft.com/office/powerpoint/2010/main" val="9101020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Biodiversity in Extreme Environments</a:t>
            </a:r>
            <a:br>
              <a:rPr lang="en-US" dirty="0" smtClean="0"/>
            </a:br>
            <a:r>
              <a:rPr lang="en-US" sz="2700" dirty="0" smtClean="0"/>
              <a:t>Distribution Prediction by Sharing CI and Provenance Capture</a:t>
            </a:r>
            <a:endParaRPr lang="en-US" dirty="0"/>
          </a:p>
        </p:txBody>
      </p:sp>
      <p:sp>
        <p:nvSpPr>
          <p:cNvPr id="3" name="Content Placeholder 2"/>
          <p:cNvSpPr>
            <a:spLocks noGrp="1"/>
          </p:cNvSpPr>
          <p:nvPr>
            <p:ph sz="half" idx="1"/>
          </p:nvPr>
        </p:nvSpPr>
        <p:spPr>
          <a:xfrm>
            <a:off x="457200" y="1447801"/>
            <a:ext cx="4038600" cy="3657600"/>
          </a:xfrm>
        </p:spPr>
        <p:txBody>
          <a:bodyPr>
            <a:normAutofit fontScale="77500" lnSpcReduction="20000"/>
          </a:bodyPr>
          <a:lstStyle/>
          <a:p>
            <a:r>
              <a:rPr lang="en-US" dirty="0" smtClean="0"/>
              <a:t>Mt </a:t>
            </a:r>
            <a:r>
              <a:rPr lang="en-US" dirty="0" err="1" smtClean="0"/>
              <a:t>Kinabalu</a:t>
            </a:r>
            <a:r>
              <a:rPr lang="en-US" dirty="0" smtClean="0"/>
              <a:t>: Biodiversity rich, extreme (toxic) environment</a:t>
            </a:r>
          </a:p>
          <a:p>
            <a:r>
              <a:rPr lang="en-US" dirty="0" err="1" smtClean="0"/>
              <a:t>Lifemapper</a:t>
            </a:r>
            <a:r>
              <a:rPr lang="en-US" dirty="0" smtClean="0"/>
              <a:t> software predicts spatial distribution</a:t>
            </a:r>
          </a:p>
          <a:p>
            <a:r>
              <a:rPr lang="en-US" dirty="0" smtClean="0"/>
              <a:t>Goal is to share computation data in trusted network</a:t>
            </a:r>
          </a:p>
          <a:p>
            <a:r>
              <a:rPr lang="en-US" dirty="0" smtClean="0"/>
              <a:t>Improve efficiency, portability and capture provenance</a:t>
            </a:r>
          </a:p>
          <a:p>
            <a:r>
              <a:rPr lang="en-US" dirty="0" smtClean="0"/>
              <a:t>Pushed Virtual Cluster technology, improved </a:t>
            </a:r>
            <a:r>
              <a:rPr lang="en-US" dirty="0" err="1" smtClean="0"/>
              <a:t>Lifemapper</a:t>
            </a:r>
            <a:r>
              <a:rPr lang="en-US" dirty="0" smtClean="0"/>
              <a:t>, incorporated Karma provenance</a:t>
            </a:r>
          </a:p>
        </p:txBody>
      </p:sp>
      <p:sp>
        <p:nvSpPr>
          <p:cNvPr id="5" name="TextBox 4"/>
          <p:cNvSpPr txBox="1"/>
          <p:nvPr/>
        </p:nvSpPr>
        <p:spPr>
          <a:xfrm>
            <a:off x="4981431" y="6139934"/>
            <a:ext cx="3567130" cy="646331"/>
          </a:xfrm>
          <a:prstGeom prst="rect">
            <a:avLst/>
          </a:prstGeom>
          <a:noFill/>
        </p:spPr>
        <p:txBody>
          <a:bodyPr wrap="none" rtlCol="0">
            <a:spAutoFit/>
          </a:bodyPr>
          <a:lstStyle/>
          <a:p>
            <a:pPr algn="ctr"/>
            <a:r>
              <a:rPr lang="en-US" dirty="0" smtClean="0"/>
              <a:t>Demo: </a:t>
            </a:r>
            <a:r>
              <a:rPr lang="en-US" dirty="0" err="1" smtClean="0"/>
              <a:t>Nadya</a:t>
            </a:r>
            <a:r>
              <a:rPr lang="en-US" dirty="0" smtClean="0"/>
              <a:t> Williams (UCSD),  </a:t>
            </a:r>
          </a:p>
          <a:p>
            <a:pPr algn="ctr"/>
            <a:r>
              <a:rPr lang="en-US" dirty="0" smtClean="0"/>
              <a:t>Aimee Stewart (KU), </a:t>
            </a:r>
            <a:r>
              <a:rPr lang="en-US" dirty="0" err="1" smtClean="0"/>
              <a:t>Quan</a:t>
            </a:r>
            <a:r>
              <a:rPr lang="en-US" dirty="0" smtClean="0"/>
              <a:t> Zhou (IU)</a:t>
            </a:r>
            <a:endParaRPr lang="en-US" dirty="0"/>
          </a:p>
        </p:txBody>
      </p:sp>
      <p:pic>
        <p:nvPicPr>
          <p:cNvPr id="8" name="Picture 7" descr="PRAGMA22_9.jpg"/>
          <p:cNvPicPr>
            <a:picLocks noChangeAspect="1"/>
          </p:cNvPicPr>
          <p:nvPr/>
        </p:nvPicPr>
        <p:blipFill rotWithShape="1">
          <a:blip r:embed="rId3" cstate="print">
            <a:extLst>
              <a:ext uri="{28A0092B-C50C-407E-A947-70E740481C1C}">
                <a14:useLocalDpi xmlns:a14="http://schemas.microsoft.com/office/drawing/2010/main" val="0"/>
              </a:ext>
            </a:extLst>
          </a:blip>
          <a:srcRect l="2286" t="2206" r="3959" b="4576"/>
          <a:stretch/>
        </p:blipFill>
        <p:spPr>
          <a:xfrm>
            <a:off x="5497109" y="1447800"/>
            <a:ext cx="3066692" cy="2031995"/>
          </a:xfrm>
          <a:prstGeom prst="rect">
            <a:avLst/>
          </a:prstGeom>
        </p:spPr>
      </p:pic>
      <p:sp>
        <p:nvSpPr>
          <p:cNvPr id="6" name="TextBox 5"/>
          <p:cNvSpPr txBox="1"/>
          <p:nvPr/>
        </p:nvSpPr>
        <p:spPr>
          <a:xfrm>
            <a:off x="609600" y="5715000"/>
            <a:ext cx="3470437" cy="1015663"/>
          </a:xfrm>
          <a:prstGeom prst="rect">
            <a:avLst/>
          </a:prstGeom>
          <a:noFill/>
        </p:spPr>
        <p:txBody>
          <a:bodyPr wrap="none" rtlCol="0">
            <a:spAutoFit/>
          </a:bodyPr>
          <a:lstStyle/>
          <a:p>
            <a:r>
              <a:rPr lang="en-US" sz="2000" b="1" dirty="0" smtClean="0"/>
              <a:t>Additional Work of Expedition</a:t>
            </a:r>
          </a:p>
          <a:p>
            <a:pPr marL="285750" indent="-285750">
              <a:buFont typeface="Arial" panose="020B0604020202020204" pitchFamily="34" charset="0"/>
              <a:buChar char="•"/>
            </a:pPr>
            <a:r>
              <a:rPr lang="en-US" sz="2000" dirty="0" smtClean="0"/>
              <a:t>Gained remote sensing data</a:t>
            </a:r>
          </a:p>
          <a:p>
            <a:pPr marL="285750" indent="-285750">
              <a:buFont typeface="Arial" panose="020B0604020202020204" pitchFamily="34" charset="0"/>
              <a:buChar char="•"/>
            </a:pPr>
            <a:r>
              <a:rPr lang="en-US" sz="2000" dirty="0" smtClean="0"/>
              <a:t>Expanded interactions</a:t>
            </a:r>
            <a:endParaRPr lang="en-US" sz="2000" dirty="0"/>
          </a:p>
        </p:txBody>
      </p:sp>
      <p:pic>
        <p:nvPicPr>
          <p:cNvPr id="10" name="Picture 2" descr="D:\Users\PeterA2\Documents\PRAGMA\PR\Brochure Flyers Shirts\Brochure 2013\Sections 2Sep2013\Images\Kinabalu Quickbird.t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800" y="1351161"/>
            <a:ext cx="4390199" cy="413523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Users\PeterA2\Documents\PRAGMA\C Asia\China\PRAGMA 25 Beijing\Presentation\Lifemapper update one-slide.jpg"/>
          <p:cNvPicPr>
            <a:picLocks noGrp="1" noChangeAspect="1" noChangeArrowheads="1"/>
          </p:cNvPicPr>
          <p:nvPr>
            <p:ph sz="half" idx="2"/>
          </p:nvPr>
        </p:nvPicPr>
        <p:blipFill>
          <a:blip r:embed="rId5" cstate="print">
            <a:extLst>
              <a:ext uri="{28A0092B-C50C-407E-A947-70E740481C1C}">
                <a14:useLocalDpi xmlns:a14="http://schemas.microsoft.com/office/drawing/2010/main" val="0"/>
              </a:ext>
            </a:extLst>
          </a:blip>
          <a:srcRect/>
          <a:stretch>
            <a:fillRect/>
          </a:stretch>
        </p:blipFill>
        <p:spPr bwMode="auto">
          <a:xfrm>
            <a:off x="4876800" y="3657600"/>
            <a:ext cx="4038600" cy="2271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454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PRAGMA VC Sharing Automation Phase 4</a:t>
            </a:r>
            <a:endParaRPr lang="en-US" dirty="0"/>
          </a:p>
        </p:txBody>
      </p:sp>
      <p:sp>
        <p:nvSpPr>
          <p:cNvPr id="3" name="Content Placeholder 2"/>
          <p:cNvSpPr>
            <a:spLocks noGrp="1"/>
          </p:cNvSpPr>
          <p:nvPr>
            <p:ph sz="half" idx="1"/>
          </p:nvPr>
        </p:nvSpPr>
        <p:spPr>
          <a:xfrm>
            <a:off x="457200" y="1447800"/>
            <a:ext cx="4038600" cy="4525963"/>
          </a:xfrm>
        </p:spPr>
        <p:txBody>
          <a:bodyPr>
            <a:normAutofit fontScale="85000" lnSpcReduction="10000"/>
          </a:bodyPr>
          <a:lstStyle/>
          <a:p>
            <a:r>
              <a:rPr lang="en-US" dirty="0"/>
              <a:t>F</a:t>
            </a:r>
            <a:r>
              <a:rPr lang="en-US" dirty="0" smtClean="0"/>
              <a:t>or specialized applications: “build </a:t>
            </a:r>
            <a:r>
              <a:rPr lang="en-US" dirty="0"/>
              <a:t>once, </a:t>
            </a:r>
            <a:r>
              <a:rPr lang="en-US" dirty="0" smtClean="0"/>
              <a:t>run easily everywhere”</a:t>
            </a:r>
          </a:p>
          <a:p>
            <a:r>
              <a:rPr lang="en-US" dirty="0" smtClean="0"/>
              <a:t>Share </a:t>
            </a:r>
            <a:r>
              <a:rPr lang="en-US" dirty="0"/>
              <a:t>a virtual machine </a:t>
            </a:r>
            <a:r>
              <a:rPr lang="en-US" dirty="0" smtClean="0"/>
              <a:t>image among </a:t>
            </a:r>
            <a:r>
              <a:rPr lang="en-US" dirty="0"/>
              <a:t>multiple hypervisors </a:t>
            </a:r>
            <a:r>
              <a:rPr lang="en-US" dirty="0" smtClean="0"/>
              <a:t> (</a:t>
            </a:r>
            <a:r>
              <a:rPr lang="en-US" dirty="0" err="1" smtClean="0"/>
              <a:t>Xen</a:t>
            </a:r>
            <a:r>
              <a:rPr lang="en-US" dirty="0" smtClean="0"/>
              <a:t> </a:t>
            </a:r>
            <a:r>
              <a:rPr lang="en-US" dirty="0"/>
              <a:t>and KVM, and Virtual Machine (VM</a:t>
            </a:r>
            <a:r>
              <a:rPr lang="en-US" dirty="0" smtClean="0"/>
              <a:t>) and  hosting middleware (Rocks</a:t>
            </a:r>
            <a:r>
              <a:rPr lang="en-US" dirty="0"/>
              <a:t>, </a:t>
            </a:r>
            <a:r>
              <a:rPr lang="en-US" dirty="0" err="1" smtClean="0"/>
              <a:t>Ezilla</a:t>
            </a:r>
            <a:r>
              <a:rPr lang="en-US" dirty="0" smtClean="0"/>
              <a:t>, </a:t>
            </a:r>
            <a:r>
              <a:rPr lang="en-US" dirty="0" err="1" smtClean="0"/>
              <a:t>OpenNebula</a:t>
            </a:r>
            <a:r>
              <a:rPr lang="en-US" dirty="0"/>
              <a:t>, </a:t>
            </a:r>
            <a:r>
              <a:rPr lang="en-US" dirty="0" smtClean="0"/>
              <a:t>Amazon EC2)</a:t>
            </a:r>
          </a:p>
          <a:p>
            <a:r>
              <a:rPr lang="en-US" dirty="0" smtClean="0"/>
              <a:t>Developed </a:t>
            </a:r>
            <a:r>
              <a:rPr lang="en-US" i="1" dirty="0" err="1" smtClean="0"/>
              <a:t>pragma_boot</a:t>
            </a:r>
            <a:r>
              <a:rPr lang="en-US" i="1" dirty="0" smtClean="0"/>
              <a:t> </a:t>
            </a:r>
            <a:r>
              <a:rPr lang="en-US" dirty="0" smtClean="0"/>
              <a:t>to automate VC translation</a:t>
            </a:r>
            <a:endParaRPr lang="en-US" dirty="0"/>
          </a:p>
        </p:txBody>
      </p:sp>
      <p:sp>
        <p:nvSpPr>
          <p:cNvPr id="5" name="TextBox 4"/>
          <p:cNvSpPr txBox="1"/>
          <p:nvPr/>
        </p:nvSpPr>
        <p:spPr>
          <a:xfrm>
            <a:off x="457200" y="6172200"/>
            <a:ext cx="8494505" cy="646331"/>
          </a:xfrm>
          <a:prstGeom prst="rect">
            <a:avLst/>
          </a:prstGeom>
          <a:noFill/>
        </p:spPr>
        <p:txBody>
          <a:bodyPr wrap="none" rtlCol="0">
            <a:spAutoFit/>
          </a:bodyPr>
          <a:lstStyle/>
          <a:p>
            <a:r>
              <a:rPr lang="en-US" dirty="0" smtClean="0"/>
              <a:t>Demo: </a:t>
            </a:r>
            <a:r>
              <a:rPr lang="en-US" dirty="0"/>
              <a:t>U-</a:t>
            </a:r>
            <a:r>
              <a:rPr lang="en-US" dirty="0" err="1"/>
              <a:t>chupala</a:t>
            </a:r>
            <a:r>
              <a:rPr lang="en-US" dirty="0"/>
              <a:t>, </a:t>
            </a:r>
            <a:r>
              <a:rPr lang="en-US" dirty="0" err="1"/>
              <a:t>Pongsakorn</a:t>
            </a:r>
            <a:r>
              <a:rPr lang="en-US" dirty="0"/>
              <a:t>, Ichikawa </a:t>
            </a:r>
            <a:r>
              <a:rPr lang="en-US" dirty="0" err="1"/>
              <a:t>Kohei</a:t>
            </a:r>
            <a:r>
              <a:rPr lang="en-US" dirty="0"/>
              <a:t> (NAIST</a:t>
            </a:r>
            <a:r>
              <a:rPr lang="en-US" dirty="0" smtClean="0"/>
              <a:t>); </a:t>
            </a:r>
            <a:r>
              <a:rPr lang="en-US" dirty="0"/>
              <a:t>Clementi Luca, Williams </a:t>
            </a:r>
            <a:r>
              <a:rPr lang="en-US" dirty="0" err="1"/>
              <a:t>Nadya</a:t>
            </a:r>
            <a:r>
              <a:rPr lang="en-US" dirty="0"/>
              <a:t>, </a:t>
            </a:r>
            <a:endParaRPr lang="en-US" dirty="0" smtClean="0"/>
          </a:p>
          <a:p>
            <a:r>
              <a:rPr lang="en-US" dirty="0" smtClean="0"/>
              <a:t>Papadopoulos </a:t>
            </a:r>
            <a:r>
              <a:rPr lang="en-US" dirty="0"/>
              <a:t>Philip (UCSD) Tanaka Yoshio, Ota Akihiko (AIST) Huang Weicheng (NCHC</a:t>
            </a:r>
            <a:r>
              <a:rPr lang="en-US" dirty="0" smtClean="0"/>
              <a:t>)</a:t>
            </a:r>
            <a:endParaRPr lang="en-US" dirty="0"/>
          </a:p>
        </p:txBody>
      </p:sp>
      <p:pic>
        <p:nvPicPr>
          <p:cNvPr id="6" name="Picture 2" descr="D:\Users\PeterA2\Documents\PRAGMA\C Asia\China\PRAGMA 25 Beijing\Presentation\PRAGMA_BOOT.jp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515556" y="1600200"/>
            <a:ext cx="4552244"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98586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Lightweight Cloud Application Marketplace</a:t>
            </a:r>
            <a:endParaRPr lang="en-US" dirty="0"/>
          </a:p>
        </p:txBody>
      </p:sp>
      <p:sp>
        <p:nvSpPr>
          <p:cNvPr id="3" name="Content Placeholder 2"/>
          <p:cNvSpPr>
            <a:spLocks noGrp="1"/>
          </p:cNvSpPr>
          <p:nvPr>
            <p:ph sz="half" idx="1"/>
          </p:nvPr>
        </p:nvSpPr>
        <p:spPr>
          <a:xfrm>
            <a:off x="457200" y="1600200"/>
            <a:ext cx="4038600" cy="4571999"/>
          </a:xfrm>
        </p:spPr>
        <p:txBody>
          <a:bodyPr>
            <a:normAutofit fontScale="92500" lnSpcReduction="10000"/>
          </a:bodyPr>
          <a:lstStyle/>
          <a:p>
            <a:r>
              <a:rPr lang="en-US" dirty="0" smtClean="0"/>
              <a:t>Metadata Service to bridge cloud users and available VM images Provides registration service for </a:t>
            </a:r>
            <a:r>
              <a:rPr lang="en-US" dirty="0" err="1" smtClean="0"/>
              <a:t>vm</a:t>
            </a:r>
            <a:r>
              <a:rPr lang="en-US" dirty="0" smtClean="0"/>
              <a:t> owners (storage designated by owner)</a:t>
            </a:r>
          </a:p>
          <a:p>
            <a:r>
              <a:rPr lang="en-US" dirty="0" smtClean="0"/>
              <a:t>Provides tool to convert between VM formats</a:t>
            </a:r>
          </a:p>
          <a:p>
            <a:r>
              <a:rPr lang="en-US" dirty="0">
                <a:hlinkClick r:id="rId3"/>
              </a:rPr>
              <a:t>http://140.110.30.2:6242/appliance</a:t>
            </a:r>
            <a:endParaRPr lang="en-US" dirty="0"/>
          </a:p>
        </p:txBody>
      </p:sp>
      <p:sp>
        <p:nvSpPr>
          <p:cNvPr id="5" name="TextBox 4"/>
          <p:cNvSpPr txBox="1"/>
          <p:nvPr/>
        </p:nvSpPr>
        <p:spPr>
          <a:xfrm>
            <a:off x="1168267" y="6172200"/>
            <a:ext cx="7748853" cy="646331"/>
          </a:xfrm>
          <a:prstGeom prst="rect">
            <a:avLst/>
          </a:prstGeom>
          <a:noFill/>
        </p:spPr>
        <p:txBody>
          <a:bodyPr wrap="none" rtlCol="0">
            <a:spAutoFit/>
          </a:bodyPr>
          <a:lstStyle/>
          <a:p>
            <a:pPr algn="ctr"/>
            <a:r>
              <a:rPr lang="en-US" dirty="0" smtClean="0"/>
              <a:t>Demo: Chi-Ming </a:t>
            </a:r>
            <a:r>
              <a:rPr lang="en-US" dirty="0"/>
              <a:t>Chen, </a:t>
            </a:r>
            <a:r>
              <a:rPr lang="en-US" dirty="0" err="1" smtClean="0"/>
              <a:t>Kuo</a:t>
            </a:r>
            <a:r>
              <a:rPr lang="en-US" dirty="0" smtClean="0"/>
              <a:t>-Yang </a:t>
            </a:r>
            <a:r>
              <a:rPr lang="en-US" dirty="0"/>
              <a:t>Cheng, </a:t>
            </a:r>
            <a:r>
              <a:rPr lang="en-US" dirty="0" smtClean="0"/>
              <a:t>Weicheng Huang (NCHC); </a:t>
            </a:r>
          </a:p>
          <a:p>
            <a:pPr algn="ctr"/>
            <a:r>
              <a:rPr lang="en-US" dirty="0" smtClean="0"/>
              <a:t>Yoshio Tanaka (AIST), </a:t>
            </a:r>
            <a:r>
              <a:rPr lang="en-US" dirty="0"/>
              <a:t>Luca </a:t>
            </a:r>
            <a:r>
              <a:rPr lang="en-US" dirty="0" smtClean="0"/>
              <a:t>Clementi, </a:t>
            </a:r>
            <a:r>
              <a:rPr lang="en-US" dirty="0" err="1" smtClean="0"/>
              <a:t>Nadya</a:t>
            </a:r>
            <a:r>
              <a:rPr lang="en-US" dirty="0" smtClean="0"/>
              <a:t> Williams, Philip Papadopoulos (UCSD)</a:t>
            </a:r>
            <a:endParaRPr lang="en-US" dirty="0"/>
          </a:p>
        </p:txBody>
      </p:sp>
      <p:pic>
        <p:nvPicPr>
          <p:cNvPr id="1026" name="Picture 2" descr="D:\Users\PeterA2\Documents\PRAGMA\PR\Brochure Flyers Shirts\Brochure 2013\Sections 2Sep2013\Images\Weicheng\Marketplace_Arch.jpg"/>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648200" y="1905000"/>
            <a:ext cx="403860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Users\PeterA2\Documents\PRAGMA\PR\Brochure Flyers Shirts\Brochure 2013\Sections 2Sep2013\Images\Weicheng\Marketplac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1828800"/>
            <a:ext cx="4546600" cy="3409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74633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ViNe</a:t>
            </a:r>
            <a:r>
              <a:rPr lang="en-US" dirty="0" smtClean="0"/>
              <a:t>: Software Defined IP Overlays</a:t>
            </a:r>
            <a:br>
              <a:rPr lang="en-US" dirty="0" smtClean="0"/>
            </a:br>
            <a:r>
              <a:rPr lang="en-US" sz="2800" dirty="0" smtClean="0"/>
              <a:t>Infrastructure (VR) and Management</a:t>
            </a:r>
            <a:endParaRPr lang="en-US" sz="2800" dirty="0"/>
          </a:p>
        </p:txBody>
      </p:sp>
      <p:sp>
        <p:nvSpPr>
          <p:cNvPr id="3" name="Content Placeholder 2"/>
          <p:cNvSpPr>
            <a:spLocks noGrp="1"/>
          </p:cNvSpPr>
          <p:nvPr>
            <p:ph sz="half" idx="1"/>
          </p:nvPr>
        </p:nvSpPr>
        <p:spPr>
          <a:xfrm>
            <a:off x="457200" y="1447800"/>
            <a:ext cx="3200400" cy="5257800"/>
          </a:xfrm>
        </p:spPr>
        <p:txBody>
          <a:bodyPr>
            <a:normAutofit lnSpcReduction="10000"/>
          </a:bodyPr>
          <a:lstStyle/>
          <a:p>
            <a:r>
              <a:rPr lang="en-US" dirty="0" err="1" smtClean="0"/>
              <a:t>ViNe</a:t>
            </a:r>
            <a:r>
              <a:rPr lang="en-US" dirty="0" smtClean="0"/>
              <a:t> (U FL): SDN establishes </a:t>
            </a:r>
            <a:r>
              <a:rPr lang="en-US" dirty="0"/>
              <a:t>wide-area IP overlays </a:t>
            </a:r>
            <a:r>
              <a:rPr lang="en-US" dirty="0" smtClean="0"/>
              <a:t> (public, private networks)</a:t>
            </a:r>
          </a:p>
          <a:p>
            <a:r>
              <a:rPr lang="en-US" dirty="0" err="1" smtClean="0"/>
              <a:t>ViNe</a:t>
            </a:r>
            <a:r>
              <a:rPr lang="en-US" dirty="0" smtClean="0"/>
              <a:t> live migration of VM illustrated at PRAGMA 24</a:t>
            </a:r>
          </a:p>
          <a:p>
            <a:r>
              <a:rPr lang="en-US" dirty="0" smtClean="0"/>
              <a:t>Future: expand PRAGMA sites; user defined isolated overlays</a:t>
            </a:r>
            <a:endParaRPr lang="en-US" dirty="0"/>
          </a:p>
        </p:txBody>
      </p:sp>
      <p:pic>
        <p:nvPicPr>
          <p:cNvPr id="6146" name="Picture 2" descr="D:\Users\PeterA2\Documents\PRAGMA\PR\Brochure Flyers Shirts\Brochure 2013\Sections 2Sep2013\Images\From jennifer\VineMap.jpg"/>
          <p:cNvPicPr>
            <a:picLocks noGrp="1" noChangeAspect="1" noChangeArrowheads="1"/>
          </p:cNvPicPr>
          <p:nvPr>
            <p:ph sz="half" idx="2"/>
          </p:nvPr>
        </p:nvPicPr>
        <p:blipFill rotWithShape="1">
          <a:blip r:embed="rId3" cstate="print">
            <a:extLst>
              <a:ext uri="{28A0092B-C50C-407E-A947-70E740481C1C}">
                <a14:useLocalDpi xmlns:a14="http://schemas.microsoft.com/office/drawing/2010/main" val="0"/>
              </a:ext>
            </a:extLst>
          </a:blip>
          <a:srcRect l="30800" t="8913" r="5640" b="22476"/>
          <a:stretch/>
        </p:blipFill>
        <p:spPr bwMode="auto">
          <a:xfrm>
            <a:off x="3604063" y="2171700"/>
            <a:ext cx="5643070" cy="37719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334000" y="5943600"/>
            <a:ext cx="3206262" cy="923330"/>
          </a:xfrm>
          <a:prstGeom prst="rect">
            <a:avLst/>
          </a:prstGeom>
          <a:noFill/>
        </p:spPr>
        <p:txBody>
          <a:bodyPr wrap="none" rtlCol="0">
            <a:spAutoFit/>
          </a:bodyPr>
          <a:lstStyle/>
          <a:p>
            <a:pPr algn="ctr"/>
            <a:r>
              <a:rPr lang="en-US" dirty="0" smtClean="0"/>
              <a:t>Demo: Mauricio </a:t>
            </a:r>
            <a:r>
              <a:rPr lang="en-US" dirty="0" err="1" smtClean="0"/>
              <a:t>Tsugawa</a:t>
            </a:r>
            <a:r>
              <a:rPr lang="en-US" dirty="0" smtClean="0"/>
              <a:t> (U FL);</a:t>
            </a:r>
          </a:p>
          <a:p>
            <a:pPr algn="ctr"/>
            <a:r>
              <a:rPr lang="en-US" dirty="0" err="1" smtClean="0"/>
              <a:t>Nadya</a:t>
            </a:r>
            <a:r>
              <a:rPr lang="en-US" dirty="0" smtClean="0"/>
              <a:t> </a:t>
            </a:r>
            <a:r>
              <a:rPr lang="en-US" dirty="0"/>
              <a:t>Williams, </a:t>
            </a:r>
            <a:r>
              <a:rPr lang="en-US" dirty="0" smtClean="0"/>
              <a:t>Luca </a:t>
            </a:r>
            <a:r>
              <a:rPr lang="en-US" dirty="0"/>
              <a:t>Clementi, </a:t>
            </a:r>
            <a:endParaRPr lang="en-US" dirty="0" smtClean="0"/>
          </a:p>
          <a:p>
            <a:pPr algn="ctr"/>
            <a:r>
              <a:rPr lang="en-US" dirty="0" smtClean="0"/>
              <a:t>Phil Papadopoulos (UCSD)</a:t>
            </a:r>
            <a:endParaRPr lang="en-US" dirty="0"/>
          </a:p>
        </p:txBody>
      </p:sp>
    </p:spTree>
    <p:extLst>
      <p:ext uri="{BB962C8B-B14F-4D97-AF65-F5344CB8AC3E}">
        <p14:creationId xmlns:p14="http://schemas.microsoft.com/office/powerpoint/2010/main" val="23852569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dirty="0" err="1" smtClean="0"/>
              <a:t>OpenFlow</a:t>
            </a:r>
            <a:r>
              <a:rPr lang="en-US" dirty="0" smtClean="0"/>
              <a:t> Controller and Collaboration</a:t>
            </a:r>
            <a:endParaRPr lang="en-US" dirty="0"/>
          </a:p>
        </p:txBody>
      </p:sp>
      <p:sp>
        <p:nvSpPr>
          <p:cNvPr id="3" name="Content Placeholder 2"/>
          <p:cNvSpPr>
            <a:spLocks noGrp="1"/>
          </p:cNvSpPr>
          <p:nvPr>
            <p:ph sz="half" idx="1"/>
          </p:nvPr>
        </p:nvSpPr>
        <p:spPr>
          <a:xfrm>
            <a:off x="457200" y="1295400"/>
            <a:ext cx="4038600" cy="4830763"/>
          </a:xfrm>
        </p:spPr>
        <p:txBody>
          <a:bodyPr>
            <a:normAutofit lnSpcReduction="10000"/>
          </a:bodyPr>
          <a:lstStyle/>
          <a:p>
            <a:r>
              <a:rPr lang="en-US" dirty="0" smtClean="0"/>
              <a:t>Developed </a:t>
            </a:r>
            <a:r>
              <a:rPr lang="en-US" dirty="0" err="1" smtClean="0"/>
              <a:t>OpenFlow</a:t>
            </a:r>
            <a:r>
              <a:rPr lang="en-US" dirty="0" smtClean="0"/>
              <a:t> Controller, and measured performance five </a:t>
            </a:r>
            <a:r>
              <a:rPr lang="en-US" dirty="0" smtClean="0"/>
              <a:t>sites (NAIST, Osaka, NICT, others)</a:t>
            </a:r>
            <a:endParaRPr lang="en-US" dirty="0" smtClean="0"/>
          </a:p>
          <a:p>
            <a:r>
              <a:rPr lang="en-US" dirty="0" smtClean="0"/>
              <a:t>Will build in a distributed network monitoring system “</a:t>
            </a:r>
            <a:r>
              <a:rPr lang="en-US" dirty="0" err="1" smtClean="0"/>
              <a:t>OverLoad</a:t>
            </a:r>
            <a:r>
              <a:rPr lang="en-US" dirty="0" smtClean="0"/>
              <a:t>” developed by </a:t>
            </a:r>
            <a:r>
              <a:rPr lang="en-US" dirty="0" err="1" smtClean="0"/>
              <a:t>Kasetsart</a:t>
            </a:r>
            <a:r>
              <a:rPr lang="en-US" dirty="0" smtClean="0"/>
              <a:t> U team (based on PRAGMA 24 discussions)</a:t>
            </a:r>
            <a:endParaRPr lang="en-US" dirty="0"/>
          </a:p>
        </p:txBody>
      </p:sp>
      <p:pic>
        <p:nvPicPr>
          <p:cNvPr id="24578" name="Picture 2" descr="D:\Users\PeterA2\Documents\PRAGMA\C Asia\China\PRAGMA 25 Beijing\Presentation\Openflow\Slide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990600"/>
            <a:ext cx="3962400" cy="2971800"/>
          </a:xfrm>
          <a:prstGeom prst="rect">
            <a:avLst/>
          </a:prstGeom>
          <a:noFill/>
          <a:extLst>
            <a:ext uri="{909E8E84-426E-40DD-AFC4-6F175D3DCCD1}">
              <a14:hiddenFill xmlns:a14="http://schemas.microsoft.com/office/drawing/2010/main">
                <a:solidFill>
                  <a:srgbClr val="FFFFFF"/>
                </a:solidFill>
              </a14:hiddenFill>
            </a:ext>
          </a:extLst>
        </p:spPr>
      </p:pic>
      <p:pic>
        <p:nvPicPr>
          <p:cNvPr id="24579" name="Picture 3" descr="D:\Users\PeterA2\Documents\PRAGMA\C Asia\China\PRAGMA 25 Beijing\Presentation\Openflow\Slide2.JPG"/>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724400" y="3676650"/>
            <a:ext cx="40386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8822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Mobile Technology and Clouds:</a:t>
            </a:r>
            <a:br>
              <a:rPr lang="en-US" dirty="0" smtClean="0"/>
            </a:br>
            <a:r>
              <a:rPr lang="en-US" sz="2800" dirty="0" smtClean="0"/>
              <a:t>Development, Deployment, Community Building</a:t>
            </a:r>
            <a:endParaRPr lang="en-US" sz="2800" dirty="0"/>
          </a:p>
        </p:txBody>
      </p:sp>
      <p:sp>
        <p:nvSpPr>
          <p:cNvPr id="3" name="Content Placeholder 2"/>
          <p:cNvSpPr>
            <a:spLocks noGrp="1"/>
          </p:cNvSpPr>
          <p:nvPr>
            <p:ph idx="1"/>
          </p:nvPr>
        </p:nvSpPr>
        <p:spPr>
          <a:xfrm>
            <a:off x="228599" y="4315329"/>
            <a:ext cx="6096001" cy="2466471"/>
          </a:xfrm>
        </p:spPr>
        <p:txBody>
          <a:bodyPr>
            <a:normAutofit fontScale="85000" lnSpcReduction="10000"/>
          </a:bodyPr>
          <a:lstStyle/>
          <a:p>
            <a:r>
              <a:rPr lang="en-US" dirty="0" smtClean="0"/>
              <a:t>OSTD Android </a:t>
            </a:r>
            <a:r>
              <a:rPr lang="en-US" dirty="0" err="1" smtClean="0"/>
              <a:t>SensorPods</a:t>
            </a:r>
            <a:r>
              <a:rPr lang="en-US" dirty="0" smtClean="0"/>
              <a:t>: Rapid deployment of sensors, data stream to </a:t>
            </a:r>
            <a:r>
              <a:rPr lang="en-US" dirty="0" smtClean="0"/>
              <a:t>cloud (</a:t>
            </a:r>
            <a:r>
              <a:rPr lang="en-US" dirty="0">
                <a:hlinkClick r:id="rId3"/>
              </a:rPr>
              <a:t>http://www.dataturbine.org</a:t>
            </a:r>
            <a:r>
              <a:rPr lang="en-US" dirty="0" smtClean="0">
                <a:hlinkClick r:id="rId3"/>
              </a:rPr>
              <a:t>/</a:t>
            </a:r>
            <a:r>
              <a:rPr lang="en-US" dirty="0" smtClean="0"/>
              <a:t>)</a:t>
            </a:r>
            <a:endParaRPr lang="en-US" dirty="0" smtClean="0"/>
          </a:p>
          <a:p>
            <a:r>
              <a:rPr lang="en-US" dirty="0" smtClean="0"/>
              <a:t>Prototypes of multiple pod management (Sensor Rocks) and monitoring (INCA – PRIME student)</a:t>
            </a:r>
            <a:endParaRPr lang="en-US" dirty="0"/>
          </a:p>
        </p:txBody>
      </p:sp>
      <p:pic>
        <p:nvPicPr>
          <p:cNvPr id="4" name="Picture 3" descr="C:\Users\Peter\Dropbox\work\OSDT SensorPod\Italy 2013\SIO Pier SensorPod.jpg"/>
          <p:cNvPicPr/>
          <p:nvPr/>
        </p:nvPicPr>
        <p:blipFill>
          <a:blip r:embed="rId4" cstate="print">
            <a:extLst>
              <a:ext uri="{28A0092B-C50C-407E-A947-70E740481C1C}">
                <a14:useLocalDpi xmlns:a14="http://schemas.microsoft.com/office/drawing/2010/main"/>
              </a:ext>
            </a:extLst>
          </a:blip>
          <a:srcRect/>
          <a:stretch>
            <a:fillRect/>
          </a:stretch>
        </p:blipFill>
        <p:spPr bwMode="auto">
          <a:xfrm>
            <a:off x="6629400" y="4648200"/>
            <a:ext cx="2344854" cy="2133600"/>
          </a:xfrm>
          <a:prstGeom prst="rect">
            <a:avLst/>
          </a:prstGeom>
          <a:noFill/>
          <a:ln>
            <a:noFill/>
          </a:ln>
        </p:spPr>
      </p:pic>
      <p:pic>
        <p:nvPicPr>
          <p:cNvPr id="5" name="Content Placeholder 3"/>
          <p:cNvPicPr/>
          <p:nvPr/>
        </p:nvPicPr>
        <p:blipFill>
          <a:blip r:embed="rId5" cstate="print">
            <a:extLst>
              <a:ext uri="{28A0092B-C50C-407E-A947-70E740481C1C}">
                <a14:useLocalDpi xmlns:a14="http://schemas.microsoft.com/office/drawing/2010/main"/>
              </a:ext>
            </a:extLst>
          </a:blip>
          <a:stretch>
            <a:fillRect/>
          </a:stretch>
        </p:blipFill>
        <p:spPr>
          <a:xfrm>
            <a:off x="6629400" y="1312198"/>
            <a:ext cx="2344854" cy="1659602"/>
          </a:xfrm>
          <a:prstGeom prst="rect">
            <a:avLst/>
          </a:prstGeom>
        </p:spPr>
      </p:pic>
      <p:pic>
        <p:nvPicPr>
          <p:cNvPr id="6" name="Picture 5" descr="SP-field-good.jpg"/>
          <p:cNvPicPr/>
          <p:nvPr/>
        </p:nvPicPr>
        <p:blipFill>
          <a:blip r:embed="rId6" cstate="print">
            <a:extLst>
              <a:ext uri="{28A0092B-C50C-407E-A947-70E740481C1C}">
                <a14:useLocalDpi xmlns:a14="http://schemas.microsoft.com/office/drawing/2010/main"/>
              </a:ext>
            </a:extLst>
          </a:blip>
          <a:srcRect/>
          <a:stretch>
            <a:fillRect/>
          </a:stretch>
        </p:blipFill>
        <p:spPr>
          <a:xfrm>
            <a:off x="6629400" y="2971800"/>
            <a:ext cx="2344854" cy="1752600"/>
          </a:xfrm>
          <a:prstGeom prst="rect">
            <a:avLst/>
          </a:prstGeom>
        </p:spPr>
      </p:pic>
      <p:pic>
        <p:nvPicPr>
          <p:cNvPr id="7" name="圖片 28"/>
          <p:cNvPicPr/>
          <p:nvPr/>
        </p:nvPicPr>
        <p:blipFill>
          <a:blip r:embed="rId7" cstate="print">
            <a:extLst>
              <a:ext uri="{28A0092B-C50C-407E-A947-70E740481C1C}">
                <a14:useLocalDpi xmlns:a14="http://schemas.microsoft.com/office/drawing/2010/main"/>
              </a:ext>
            </a:extLst>
          </a:blip>
          <a:stretch>
            <a:fillRect/>
          </a:stretch>
        </p:blipFill>
        <p:spPr>
          <a:xfrm rot="16200000">
            <a:off x="3828906" y="1771506"/>
            <a:ext cx="2781588" cy="1905000"/>
          </a:xfrm>
          <a:prstGeom prst="rect">
            <a:avLst/>
          </a:prstGeom>
        </p:spPr>
      </p:pic>
      <p:pic>
        <p:nvPicPr>
          <p:cNvPr id="8" name="圖片 12"/>
          <p:cNvPicPr/>
          <p:nvPr/>
        </p:nvPicPr>
        <p:blipFill>
          <a:blip r:embed="rId8" cstate="print">
            <a:extLst>
              <a:ext uri="{28A0092B-C50C-407E-A947-70E740481C1C}">
                <a14:useLocalDpi xmlns:a14="http://schemas.microsoft.com/office/drawing/2010/main"/>
              </a:ext>
            </a:extLst>
          </a:blip>
          <a:stretch>
            <a:fillRect/>
          </a:stretch>
        </p:blipFill>
        <p:spPr>
          <a:xfrm>
            <a:off x="297671" y="1333212"/>
            <a:ext cx="3664729" cy="2781588"/>
          </a:xfrm>
          <a:prstGeom prst="rect">
            <a:avLst/>
          </a:prstGeom>
        </p:spPr>
      </p:pic>
      <p:pic>
        <p:nvPicPr>
          <p:cNvPr id="9" name="Picture 8" descr="group cropped with pods.jpg"/>
          <p:cNvPicPr/>
          <p:nvPr/>
        </p:nvPicPr>
        <p:blipFill>
          <a:blip r:embed="rId9" cstate="print">
            <a:extLst>
              <a:ext uri="{28A0092B-C50C-407E-A947-70E740481C1C}">
                <a14:useLocalDpi xmlns:a14="http://schemas.microsoft.com/office/drawing/2010/main"/>
              </a:ext>
            </a:extLst>
          </a:blip>
          <a:stretch>
            <a:fillRect/>
          </a:stretch>
        </p:blipFill>
        <p:spPr>
          <a:xfrm>
            <a:off x="457200" y="4197957"/>
            <a:ext cx="5715000" cy="2580968"/>
          </a:xfrm>
          <a:prstGeom prst="rect">
            <a:avLst/>
          </a:prstGeom>
        </p:spPr>
      </p:pic>
    </p:spTree>
    <p:extLst>
      <p:ext uri="{BB962C8B-B14F-4D97-AF65-F5344CB8AC3E}">
        <p14:creationId xmlns:p14="http://schemas.microsoft.com/office/powerpoint/2010/main" val="400759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DSCN5678"/>
          <p:cNvPicPr>
            <a:picLocks noChangeAspect="1" noChangeArrowheads="1"/>
          </p:cNvPicPr>
          <p:nvPr/>
        </p:nvPicPr>
        <p:blipFill>
          <a:blip r:embed="rId3" cstate="print"/>
          <a:srcRect l="31429" r="22858"/>
          <a:stretch>
            <a:fillRect/>
          </a:stretch>
        </p:blipFill>
        <p:spPr bwMode="auto">
          <a:xfrm>
            <a:off x="381000" y="2209800"/>
            <a:ext cx="2182813" cy="3581400"/>
          </a:xfrm>
          <a:prstGeom prst="rect">
            <a:avLst/>
          </a:prstGeom>
          <a:noFill/>
          <a:ln w="9525">
            <a:noFill/>
            <a:miter lim="800000"/>
            <a:headEnd/>
            <a:tailEnd/>
          </a:ln>
        </p:spPr>
      </p:pic>
      <p:pic>
        <p:nvPicPr>
          <p:cNvPr id="37891" name="Picture 3" descr="DSCN5678"/>
          <p:cNvPicPr>
            <a:picLocks noChangeAspect="1" noChangeArrowheads="1"/>
          </p:cNvPicPr>
          <p:nvPr/>
        </p:nvPicPr>
        <p:blipFill>
          <a:blip r:embed="rId3" cstate="print"/>
          <a:srcRect l="31429" r="22858"/>
          <a:stretch>
            <a:fillRect/>
          </a:stretch>
        </p:blipFill>
        <p:spPr bwMode="auto">
          <a:xfrm>
            <a:off x="3200400" y="2228850"/>
            <a:ext cx="2182813" cy="3581400"/>
          </a:xfrm>
          <a:prstGeom prst="rect">
            <a:avLst/>
          </a:prstGeom>
          <a:noFill/>
          <a:ln w="9525">
            <a:noFill/>
            <a:miter lim="800000"/>
            <a:headEnd/>
            <a:tailEnd/>
          </a:ln>
        </p:spPr>
      </p:pic>
      <p:pic>
        <p:nvPicPr>
          <p:cNvPr id="37892" name="Picture 4" descr="DSCN5678"/>
          <p:cNvPicPr>
            <a:picLocks noChangeAspect="1" noChangeArrowheads="1"/>
          </p:cNvPicPr>
          <p:nvPr/>
        </p:nvPicPr>
        <p:blipFill>
          <a:blip r:embed="rId3" cstate="print"/>
          <a:srcRect l="31429" r="22858"/>
          <a:stretch>
            <a:fillRect/>
          </a:stretch>
        </p:blipFill>
        <p:spPr bwMode="auto">
          <a:xfrm>
            <a:off x="6172200" y="2243138"/>
            <a:ext cx="2182813" cy="3581400"/>
          </a:xfrm>
          <a:prstGeom prst="rect">
            <a:avLst/>
          </a:prstGeom>
          <a:noFill/>
          <a:ln w="9525">
            <a:noFill/>
            <a:miter lim="800000"/>
            <a:headEnd/>
            <a:tailEnd/>
          </a:ln>
        </p:spPr>
      </p:pic>
      <p:sp>
        <p:nvSpPr>
          <p:cNvPr id="37893" name="Text Box 5"/>
          <p:cNvSpPr txBox="1">
            <a:spLocks noChangeArrowheads="1"/>
          </p:cNvSpPr>
          <p:nvPr/>
        </p:nvSpPr>
        <p:spPr bwMode="auto">
          <a:xfrm>
            <a:off x="228600" y="381000"/>
            <a:ext cx="8610600" cy="1190625"/>
          </a:xfrm>
          <a:prstGeom prst="rect">
            <a:avLst/>
          </a:prstGeom>
          <a:noFill/>
          <a:ln w="9525">
            <a:noFill/>
            <a:miter lim="800000"/>
            <a:headEnd/>
            <a:tailEnd/>
          </a:ln>
        </p:spPr>
        <p:txBody>
          <a:bodyPr>
            <a:spAutoFit/>
          </a:bodyPr>
          <a:lstStyle/>
          <a:p>
            <a:pPr algn="ctr"/>
            <a:r>
              <a:rPr lang="en-US" sz="3600">
                <a:latin typeface="Comic Sans MS" pitchFamily="66" charset="0"/>
                <a:cs typeface="Arial" charset="0"/>
              </a:rPr>
              <a:t>Scalable instrumentation and cyberfrastructure is critical</a:t>
            </a:r>
          </a:p>
        </p:txBody>
      </p:sp>
      <p:sp>
        <p:nvSpPr>
          <p:cNvPr id="37894" name="Text Box 6"/>
          <p:cNvSpPr txBox="1">
            <a:spLocks noChangeArrowheads="1"/>
          </p:cNvSpPr>
          <p:nvPr/>
        </p:nvSpPr>
        <p:spPr bwMode="auto">
          <a:xfrm>
            <a:off x="2786063" y="6000750"/>
            <a:ext cx="3725862" cy="457200"/>
          </a:xfrm>
          <a:prstGeom prst="rect">
            <a:avLst/>
          </a:prstGeom>
          <a:noFill/>
          <a:ln w="9525">
            <a:noFill/>
            <a:miter lim="800000"/>
            <a:headEnd/>
            <a:tailEnd/>
          </a:ln>
        </p:spPr>
        <p:txBody>
          <a:bodyPr wrap="none">
            <a:spAutoFit/>
          </a:bodyPr>
          <a:lstStyle/>
          <a:p>
            <a:r>
              <a:rPr lang="en-US" sz="2400">
                <a:latin typeface="Comic Sans MS" pitchFamily="66" charset="0"/>
                <a:cs typeface="Arial" charset="0"/>
              </a:rPr>
              <a:t>We can do this scale now</a:t>
            </a:r>
          </a:p>
        </p:txBody>
      </p:sp>
      <p:sp>
        <p:nvSpPr>
          <p:cNvPr id="37895" name="Text Box 7"/>
          <p:cNvSpPr txBox="1">
            <a:spLocks noChangeArrowheads="1"/>
          </p:cNvSpPr>
          <p:nvPr/>
        </p:nvSpPr>
        <p:spPr bwMode="auto">
          <a:xfrm>
            <a:off x="3200400" y="6491288"/>
            <a:ext cx="2736850" cy="366712"/>
          </a:xfrm>
          <a:prstGeom prst="rect">
            <a:avLst/>
          </a:prstGeom>
          <a:noFill/>
          <a:ln w="9525">
            <a:noFill/>
            <a:miter lim="800000"/>
            <a:headEnd/>
            <a:tailEnd/>
          </a:ln>
        </p:spPr>
        <p:txBody>
          <a:bodyPr wrap="none">
            <a:spAutoFit/>
          </a:bodyPr>
          <a:lstStyle/>
          <a:p>
            <a:r>
              <a:rPr lang="en-US">
                <a:cs typeface="Arial" charset="0"/>
              </a:rPr>
              <a:t>http://lakemetabolism.org</a:t>
            </a:r>
          </a:p>
        </p:txBody>
      </p:sp>
      <p:sp>
        <p:nvSpPr>
          <p:cNvPr id="2" name="TextBox 1"/>
          <p:cNvSpPr txBox="1"/>
          <p:nvPr/>
        </p:nvSpPr>
        <p:spPr>
          <a:xfrm>
            <a:off x="7467600" y="6477000"/>
            <a:ext cx="1573444" cy="369332"/>
          </a:xfrm>
          <a:prstGeom prst="rect">
            <a:avLst/>
          </a:prstGeom>
          <a:noFill/>
        </p:spPr>
        <p:txBody>
          <a:bodyPr wrap="none" rtlCol="0">
            <a:spAutoFit/>
          </a:bodyPr>
          <a:lstStyle/>
          <a:p>
            <a:r>
              <a:rPr lang="en-US" dirty="0" smtClean="0"/>
              <a:t>Source: T </a:t>
            </a:r>
            <a:r>
              <a:rPr lang="en-US" dirty="0" err="1" smtClean="0"/>
              <a:t>Kratz</a:t>
            </a:r>
            <a:endParaRPr lang="en-US" dirty="0"/>
          </a:p>
        </p:txBody>
      </p:sp>
    </p:spTree>
    <p:extLst>
      <p:ext uri="{BB962C8B-B14F-4D97-AF65-F5344CB8AC3E}">
        <p14:creationId xmlns:p14="http://schemas.microsoft.com/office/powerpoint/2010/main" val="38424064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DSCN5678"/>
          <p:cNvPicPr>
            <a:picLocks noChangeAspect="1" noChangeArrowheads="1"/>
          </p:cNvPicPr>
          <p:nvPr/>
        </p:nvPicPr>
        <p:blipFill>
          <a:blip r:embed="rId3" cstate="print"/>
          <a:srcRect l="31429" r="22858"/>
          <a:stretch>
            <a:fillRect/>
          </a:stretch>
        </p:blipFill>
        <p:spPr bwMode="auto">
          <a:xfrm>
            <a:off x="3281363" y="4357688"/>
            <a:ext cx="1219200" cy="2000250"/>
          </a:xfrm>
          <a:prstGeom prst="rect">
            <a:avLst/>
          </a:prstGeom>
          <a:noFill/>
          <a:ln w="9525">
            <a:noFill/>
            <a:miter lim="800000"/>
            <a:headEnd/>
            <a:tailEnd/>
          </a:ln>
        </p:spPr>
      </p:pic>
      <p:pic>
        <p:nvPicPr>
          <p:cNvPr id="38915" name="Picture 3" descr="DSCN5678"/>
          <p:cNvPicPr>
            <a:picLocks noChangeAspect="1" noChangeArrowheads="1"/>
          </p:cNvPicPr>
          <p:nvPr/>
        </p:nvPicPr>
        <p:blipFill>
          <a:blip r:embed="rId3" cstate="print"/>
          <a:srcRect l="31429" r="22858"/>
          <a:stretch>
            <a:fillRect/>
          </a:stretch>
        </p:blipFill>
        <p:spPr bwMode="auto">
          <a:xfrm>
            <a:off x="1757363" y="4357688"/>
            <a:ext cx="1219200" cy="2000250"/>
          </a:xfrm>
          <a:prstGeom prst="rect">
            <a:avLst/>
          </a:prstGeom>
          <a:noFill/>
          <a:ln w="9525">
            <a:noFill/>
            <a:miter lim="800000"/>
            <a:headEnd/>
            <a:tailEnd/>
          </a:ln>
        </p:spPr>
      </p:pic>
      <p:pic>
        <p:nvPicPr>
          <p:cNvPr id="38916" name="Picture 4" descr="DSCN5678"/>
          <p:cNvPicPr>
            <a:picLocks noChangeAspect="1" noChangeArrowheads="1"/>
          </p:cNvPicPr>
          <p:nvPr/>
        </p:nvPicPr>
        <p:blipFill>
          <a:blip r:embed="rId3" cstate="print"/>
          <a:srcRect l="31429" r="22858"/>
          <a:stretch>
            <a:fillRect/>
          </a:stretch>
        </p:blipFill>
        <p:spPr bwMode="auto">
          <a:xfrm>
            <a:off x="285750" y="4357688"/>
            <a:ext cx="1219200" cy="2000250"/>
          </a:xfrm>
          <a:prstGeom prst="rect">
            <a:avLst/>
          </a:prstGeom>
          <a:noFill/>
          <a:ln w="9525">
            <a:noFill/>
            <a:miter lim="800000"/>
            <a:headEnd/>
            <a:tailEnd/>
          </a:ln>
        </p:spPr>
      </p:pic>
      <p:pic>
        <p:nvPicPr>
          <p:cNvPr id="38917" name="Picture 5" descr="DSCN5678"/>
          <p:cNvPicPr>
            <a:picLocks noChangeAspect="1" noChangeArrowheads="1"/>
          </p:cNvPicPr>
          <p:nvPr/>
        </p:nvPicPr>
        <p:blipFill>
          <a:blip r:embed="rId3" cstate="print"/>
          <a:srcRect l="31429" r="22858"/>
          <a:stretch>
            <a:fillRect/>
          </a:stretch>
        </p:blipFill>
        <p:spPr bwMode="auto">
          <a:xfrm>
            <a:off x="4681538" y="4376738"/>
            <a:ext cx="1219200" cy="2000250"/>
          </a:xfrm>
          <a:prstGeom prst="rect">
            <a:avLst/>
          </a:prstGeom>
          <a:noFill/>
          <a:ln w="9525">
            <a:noFill/>
            <a:miter lim="800000"/>
            <a:headEnd/>
            <a:tailEnd/>
          </a:ln>
        </p:spPr>
      </p:pic>
      <p:pic>
        <p:nvPicPr>
          <p:cNvPr id="38918" name="Picture 6" descr="DSCN5678"/>
          <p:cNvPicPr>
            <a:picLocks noChangeAspect="1" noChangeArrowheads="1"/>
          </p:cNvPicPr>
          <p:nvPr/>
        </p:nvPicPr>
        <p:blipFill>
          <a:blip r:embed="rId3" cstate="print"/>
          <a:srcRect l="31429" r="22858"/>
          <a:stretch>
            <a:fillRect/>
          </a:stretch>
        </p:blipFill>
        <p:spPr bwMode="auto">
          <a:xfrm>
            <a:off x="6081713" y="4357688"/>
            <a:ext cx="1219200" cy="2000250"/>
          </a:xfrm>
          <a:prstGeom prst="rect">
            <a:avLst/>
          </a:prstGeom>
          <a:noFill/>
          <a:ln w="9525">
            <a:noFill/>
            <a:miter lim="800000"/>
            <a:headEnd/>
            <a:tailEnd/>
          </a:ln>
        </p:spPr>
      </p:pic>
      <p:pic>
        <p:nvPicPr>
          <p:cNvPr id="38919" name="Picture 7" descr="DSCN5678"/>
          <p:cNvPicPr>
            <a:picLocks noChangeAspect="1" noChangeArrowheads="1"/>
          </p:cNvPicPr>
          <p:nvPr/>
        </p:nvPicPr>
        <p:blipFill>
          <a:blip r:embed="rId3" cstate="print"/>
          <a:srcRect l="31429" r="22858"/>
          <a:stretch>
            <a:fillRect/>
          </a:stretch>
        </p:blipFill>
        <p:spPr bwMode="auto">
          <a:xfrm>
            <a:off x="7605713" y="4357688"/>
            <a:ext cx="1219200" cy="2000250"/>
          </a:xfrm>
          <a:prstGeom prst="rect">
            <a:avLst/>
          </a:prstGeom>
          <a:noFill/>
          <a:ln w="9525">
            <a:noFill/>
            <a:miter lim="800000"/>
            <a:headEnd/>
            <a:tailEnd/>
          </a:ln>
        </p:spPr>
      </p:pic>
      <p:grpSp>
        <p:nvGrpSpPr>
          <p:cNvPr id="38920" name="Group 8"/>
          <p:cNvGrpSpPr>
            <a:grpSpLocks/>
          </p:cNvGrpSpPr>
          <p:nvPr/>
        </p:nvGrpSpPr>
        <p:grpSpPr bwMode="auto">
          <a:xfrm>
            <a:off x="4648200" y="57150"/>
            <a:ext cx="4191000" cy="4210050"/>
            <a:chOff x="2928" y="144"/>
            <a:chExt cx="2640" cy="2652"/>
          </a:xfrm>
        </p:grpSpPr>
        <p:pic>
          <p:nvPicPr>
            <p:cNvPr id="38929" name="Picture 9" descr="DSCN5678"/>
            <p:cNvPicPr>
              <a:picLocks noChangeAspect="1" noChangeArrowheads="1"/>
            </p:cNvPicPr>
            <p:nvPr/>
          </p:nvPicPr>
          <p:blipFill>
            <a:blip r:embed="rId3" cstate="print"/>
            <a:srcRect l="31429" r="22858"/>
            <a:stretch>
              <a:fillRect/>
            </a:stretch>
          </p:blipFill>
          <p:spPr bwMode="auto">
            <a:xfrm>
              <a:off x="2928" y="1536"/>
              <a:ext cx="768" cy="1260"/>
            </a:xfrm>
            <a:prstGeom prst="rect">
              <a:avLst/>
            </a:prstGeom>
            <a:noFill/>
            <a:ln w="9525">
              <a:noFill/>
              <a:miter lim="800000"/>
              <a:headEnd/>
              <a:tailEnd/>
            </a:ln>
          </p:spPr>
        </p:pic>
        <p:pic>
          <p:nvPicPr>
            <p:cNvPr id="38930" name="Picture 10" descr="DSCN5678"/>
            <p:cNvPicPr>
              <a:picLocks noChangeAspect="1" noChangeArrowheads="1"/>
            </p:cNvPicPr>
            <p:nvPr/>
          </p:nvPicPr>
          <p:blipFill>
            <a:blip r:embed="rId3" cstate="print"/>
            <a:srcRect l="31429" r="22858"/>
            <a:stretch>
              <a:fillRect/>
            </a:stretch>
          </p:blipFill>
          <p:spPr bwMode="auto">
            <a:xfrm>
              <a:off x="2928" y="144"/>
              <a:ext cx="768" cy="1260"/>
            </a:xfrm>
            <a:prstGeom prst="rect">
              <a:avLst/>
            </a:prstGeom>
            <a:noFill/>
            <a:ln w="9525">
              <a:noFill/>
              <a:miter lim="800000"/>
              <a:headEnd/>
              <a:tailEnd/>
            </a:ln>
          </p:spPr>
        </p:pic>
        <p:pic>
          <p:nvPicPr>
            <p:cNvPr id="38931" name="Picture 11" descr="DSCN5678"/>
            <p:cNvPicPr>
              <a:picLocks noChangeAspect="1" noChangeArrowheads="1"/>
            </p:cNvPicPr>
            <p:nvPr/>
          </p:nvPicPr>
          <p:blipFill>
            <a:blip r:embed="rId3" cstate="print"/>
            <a:srcRect l="31429" r="22858"/>
            <a:stretch>
              <a:fillRect/>
            </a:stretch>
          </p:blipFill>
          <p:spPr bwMode="auto">
            <a:xfrm>
              <a:off x="3840" y="1536"/>
              <a:ext cx="768" cy="1260"/>
            </a:xfrm>
            <a:prstGeom prst="rect">
              <a:avLst/>
            </a:prstGeom>
            <a:noFill/>
            <a:ln w="9525">
              <a:noFill/>
              <a:miter lim="800000"/>
              <a:headEnd/>
              <a:tailEnd/>
            </a:ln>
          </p:spPr>
        </p:pic>
        <p:pic>
          <p:nvPicPr>
            <p:cNvPr id="38932" name="Picture 12" descr="DSCN5678"/>
            <p:cNvPicPr>
              <a:picLocks noChangeAspect="1" noChangeArrowheads="1"/>
            </p:cNvPicPr>
            <p:nvPr/>
          </p:nvPicPr>
          <p:blipFill>
            <a:blip r:embed="rId3" cstate="print"/>
            <a:srcRect l="31429" r="22858"/>
            <a:stretch>
              <a:fillRect/>
            </a:stretch>
          </p:blipFill>
          <p:spPr bwMode="auto">
            <a:xfrm>
              <a:off x="3840" y="144"/>
              <a:ext cx="768" cy="1260"/>
            </a:xfrm>
            <a:prstGeom prst="rect">
              <a:avLst/>
            </a:prstGeom>
            <a:noFill/>
            <a:ln w="9525">
              <a:noFill/>
              <a:miter lim="800000"/>
              <a:headEnd/>
              <a:tailEnd/>
            </a:ln>
          </p:spPr>
        </p:pic>
        <p:pic>
          <p:nvPicPr>
            <p:cNvPr id="38933" name="Picture 13" descr="DSCN5678"/>
            <p:cNvPicPr>
              <a:picLocks noChangeAspect="1" noChangeArrowheads="1"/>
            </p:cNvPicPr>
            <p:nvPr/>
          </p:nvPicPr>
          <p:blipFill>
            <a:blip r:embed="rId3" cstate="print"/>
            <a:srcRect l="31429" r="22858"/>
            <a:stretch>
              <a:fillRect/>
            </a:stretch>
          </p:blipFill>
          <p:spPr bwMode="auto">
            <a:xfrm>
              <a:off x="4800" y="1536"/>
              <a:ext cx="768" cy="1260"/>
            </a:xfrm>
            <a:prstGeom prst="rect">
              <a:avLst/>
            </a:prstGeom>
            <a:noFill/>
            <a:ln w="9525">
              <a:noFill/>
              <a:miter lim="800000"/>
              <a:headEnd/>
              <a:tailEnd/>
            </a:ln>
          </p:spPr>
        </p:pic>
        <p:pic>
          <p:nvPicPr>
            <p:cNvPr id="38934" name="Picture 14" descr="DSCN5678"/>
            <p:cNvPicPr>
              <a:picLocks noChangeAspect="1" noChangeArrowheads="1"/>
            </p:cNvPicPr>
            <p:nvPr/>
          </p:nvPicPr>
          <p:blipFill>
            <a:blip r:embed="rId3" cstate="print"/>
            <a:srcRect l="31429" r="22858"/>
            <a:stretch>
              <a:fillRect/>
            </a:stretch>
          </p:blipFill>
          <p:spPr bwMode="auto">
            <a:xfrm>
              <a:off x="4800" y="144"/>
              <a:ext cx="768" cy="1260"/>
            </a:xfrm>
            <a:prstGeom prst="rect">
              <a:avLst/>
            </a:prstGeom>
            <a:noFill/>
            <a:ln w="9525">
              <a:noFill/>
              <a:miter lim="800000"/>
              <a:headEnd/>
              <a:tailEnd/>
            </a:ln>
          </p:spPr>
        </p:pic>
      </p:grpSp>
      <p:grpSp>
        <p:nvGrpSpPr>
          <p:cNvPr id="38921" name="Group 15"/>
          <p:cNvGrpSpPr>
            <a:grpSpLocks/>
          </p:cNvGrpSpPr>
          <p:nvPr/>
        </p:nvGrpSpPr>
        <p:grpSpPr bwMode="auto">
          <a:xfrm>
            <a:off x="304800" y="57150"/>
            <a:ext cx="4191000" cy="4210050"/>
            <a:chOff x="2928" y="144"/>
            <a:chExt cx="2640" cy="2652"/>
          </a:xfrm>
        </p:grpSpPr>
        <p:pic>
          <p:nvPicPr>
            <p:cNvPr id="38923" name="Picture 16" descr="DSCN5678"/>
            <p:cNvPicPr>
              <a:picLocks noChangeAspect="1" noChangeArrowheads="1"/>
            </p:cNvPicPr>
            <p:nvPr/>
          </p:nvPicPr>
          <p:blipFill>
            <a:blip r:embed="rId3" cstate="print"/>
            <a:srcRect l="31429" r="22858"/>
            <a:stretch>
              <a:fillRect/>
            </a:stretch>
          </p:blipFill>
          <p:spPr bwMode="auto">
            <a:xfrm>
              <a:off x="2928" y="1536"/>
              <a:ext cx="768" cy="1260"/>
            </a:xfrm>
            <a:prstGeom prst="rect">
              <a:avLst/>
            </a:prstGeom>
            <a:noFill/>
            <a:ln w="9525">
              <a:noFill/>
              <a:miter lim="800000"/>
              <a:headEnd/>
              <a:tailEnd/>
            </a:ln>
          </p:spPr>
        </p:pic>
        <p:pic>
          <p:nvPicPr>
            <p:cNvPr id="38924" name="Picture 17" descr="DSCN5678"/>
            <p:cNvPicPr>
              <a:picLocks noChangeAspect="1" noChangeArrowheads="1"/>
            </p:cNvPicPr>
            <p:nvPr/>
          </p:nvPicPr>
          <p:blipFill>
            <a:blip r:embed="rId3" cstate="print"/>
            <a:srcRect l="31429" r="22858"/>
            <a:stretch>
              <a:fillRect/>
            </a:stretch>
          </p:blipFill>
          <p:spPr bwMode="auto">
            <a:xfrm>
              <a:off x="2928" y="144"/>
              <a:ext cx="768" cy="1260"/>
            </a:xfrm>
            <a:prstGeom prst="rect">
              <a:avLst/>
            </a:prstGeom>
            <a:noFill/>
            <a:ln w="9525">
              <a:noFill/>
              <a:miter lim="800000"/>
              <a:headEnd/>
              <a:tailEnd/>
            </a:ln>
          </p:spPr>
        </p:pic>
        <p:pic>
          <p:nvPicPr>
            <p:cNvPr id="38925" name="Picture 18" descr="DSCN5678"/>
            <p:cNvPicPr>
              <a:picLocks noChangeAspect="1" noChangeArrowheads="1"/>
            </p:cNvPicPr>
            <p:nvPr/>
          </p:nvPicPr>
          <p:blipFill>
            <a:blip r:embed="rId3" cstate="print"/>
            <a:srcRect l="31429" r="22858"/>
            <a:stretch>
              <a:fillRect/>
            </a:stretch>
          </p:blipFill>
          <p:spPr bwMode="auto">
            <a:xfrm>
              <a:off x="3840" y="1536"/>
              <a:ext cx="768" cy="1260"/>
            </a:xfrm>
            <a:prstGeom prst="rect">
              <a:avLst/>
            </a:prstGeom>
            <a:noFill/>
            <a:ln w="9525">
              <a:noFill/>
              <a:miter lim="800000"/>
              <a:headEnd/>
              <a:tailEnd/>
            </a:ln>
          </p:spPr>
        </p:pic>
        <p:pic>
          <p:nvPicPr>
            <p:cNvPr id="38926" name="Picture 19" descr="DSCN5678"/>
            <p:cNvPicPr>
              <a:picLocks noChangeAspect="1" noChangeArrowheads="1"/>
            </p:cNvPicPr>
            <p:nvPr/>
          </p:nvPicPr>
          <p:blipFill>
            <a:blip r:embed="rId3" cstate="print"/>
            <a:srcRect l="31429" r="22858"/>
            <a:stretch>
              <a:fillRect/>
            </a:stretch>
          </p:blipFill>
          <p:spPr bwMode="auto">
            <a:xfrm>
              <a:off x="3840" y="144"/>
              <a:ext cx="768" cy="1260"/>
            </a:xfrm>
            <a:prstGeom prst="rect">
              <a:avLst/>
            </a:prstGeom>
            <a:noFill/>
            <a:ln w="9525">
              <a:noFill/>
              <a:miter lim="800000"/>
              <a:headEnd/>
              <a:tailEnd/>
            </a:ln>
          </p:spPr>
        </p:pic>
        <p:pic>
          <p:nvPicPr>
            <p:cNvPr id="38927" name="Picture 20" descr="DSCN5678"/>
            <p:cNvPicPr>
              <a:picLocks noChangeAspect="1" noChangeArrowheads="1"/>
            </p:cNvPicPr>
            <p:nvPr/>
          </p:nvPicPr>
          <p:blipFill>
            <a:blip r:embed="rId3" cstate="print"/>
            <a:srcRect l="31429" r="22858"/>
            <a:stretch>
              <a:fillRect/>
            </a:stretch>
          </p:blipFill>
          <p:spPr bwMode="auto">
            <a:xfrm>
              <a:off x="4800" y="1536"/>
              <a:ext cx="768" cy="1260"/>
            </a:xfrm>
            <a:prstGeom prst="rect">
              <a:avLst/>
            </a:prstGeom>
            <a:noFill/>
            <a:ln w="9525">
              <a:noFill/>
              <a:miter lim="800000"/>
              <a:headEnd/>
              <a:tailEnd/>
            </a:ln>
          </p:spPr>
        </p:pic>
        <p:pic>
          <p:nvPicPr>
            <p:cNvPr id="38928" name="Picture 21" descr="DSCN5678"/>
            <p:cNvPicPr>
              <a:picLocks noChangeAspect="1" noChangeArrowheads="1"/>
            </p:cNvPicPr>
            <p:nvPr/>
          </p:nvPicPr>
          <p:blipFill>
            <a:blip r:embed="rId3" cstate="print"/>
            <a:srcRect l="31429" r="22858"/>
            <a:stretch>
              <a:fillRect/>
            </a:stretch>
          </p:blipFill>
          <p:spPr bwMode="auto">
            <a:xfrm>
              <a:off x="4800" y="144"/>
              <a:ext cx="768" cy="1260"/>
            </a:xfrm>
            <a:prstGeom prst="rect">
              <a:avLst/>
            </a:prstGeom>
            <a:noFill/>
            <a:ln w="9525">
              <a:noFill/>
              <a:miter lim="800000"/>
              <a:headEnd/>
              <a:tailEnd/>
            </a:ln>
          </p:spPr>
        </p:pic>
      </p:grpSp>
      <p:sp>
        <p:nvSpPr>
          <p:cNvPr id="38922" name="Text Box 22"/>
          <p:cNvSpPr txBox="1">
            <a:spLocks noChangeArrowheads="1"/>
          </p:cNvSpPr>
          <p:nvPr/>
        </p:nvSpPr>
        <p:spPr bwMode="auto">
          <a:xfrm>
            <a:off x="352425" y="6424613"/>
            <a:ext cx="8507413" cy="457200"/>
          </a:xfrm>
          <a:prstGeom prst="rect">
            <a:avLst/>
          </a:prstGeom>
          <a:noFill/>
          <a:ln w="9525">
            <a:noFill/>
            <a:miter lim="800000"/>
            <a:headEnd/>
            <a:tailEnd/>
          </a:ln>
        </p:spPr>
        <p:txBody>
          <a:bodyPr wrap="none">
            <a:spAutoFit/>
          </a:bodyPr>
          <a:lstStyle/>
          <a:p>
            <a:r>
              <a:rPr lang="en-US" sz="2400">
                <a:latin typeface="Comic Sans MS" pitchFamily="66" charset="0"/>
                <a:cs typeface="Arial" charset="0"/>
              </a:rPr>
              <a:t>Problematic, but possible with today’s cyberinfrastructure</a:t>
            </a:r>
          </a:p>
        </p:txBody>
      </p:sp>
    </p:spTree>
    <p:extLst>
      <p:ext uri="{BB962C8B-B14F-4D97-AF65-F5344CB8AC3E}">
        <p14:creationId xmlns:p14="http://schemas.microsoft.com/office/powerpoint/2010/main" val="1200276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ormAutofit fontScale="90000"/>
          </a:bodyPr>
          <a:lstStyle/>
          <a:p>
            <a:r>
              <a:rPr lang="en-US" dirty="0" smtClean="0"/>
              <a:t>Thank You </a:t>
            </a:r>
            <a:br>
              <a:rPr lang="en-US" dirty="0" smtClean="0"/>
            </a:br>
            <a:r>
              <a:rPr lang="en-US" dirty="0" smtClean="0"/>
              <a:t>Computer Network Information Center</a:t>
            </a:r>
            <a:endParaRPr lang="en-US" dirty="0"/>
          </a:p>
        </p:txBody>
      </p:sp>
      <p:sp>
        <p:nvSpPr>
          <p:cNvPr id="3" name="Content Placeholder 2"/>
          <p:cNvSpPr>
            <a:spLocks noGrp="1"/>
          </p:cNvSpPr>
          <p:nvPr>
            <p:ph idx="1"/>
          </p:nvPr>
        </p:nvSpPr>
        <p:spPr/>
        <p:txBody>
          <a:bodyPr>
            <a:normAutofit lnSpcReduction="10000"/>
          </a:bodyPr>
          <a:lstStyle/>
          <a:p>
            <a:r>
              <a:rPr lang="en-US" dirty="0" smtClean="0"/>
              <a:t>Director Huang Xiangyang, CNIC, Chinese Academy of Sciences</a:t>
            </a:r>
          </a:p>
          <a:p>
            <a:endParaRPr lang="en-US" dirty="0" smtClean="0"/>
          </a:p>
          <a:p>
            <a:r>
              <a:rPr lang="en-US" dirty="0" smtClean="0"/>
              <a:t>Deputy Director Nan Kai, CNIC, CAS</a:t>
            </a:r>
          </a:p>
          <a:p>
            <a:endParaRPr lang="en-US" dirty="0"/>
          </a:p>
          <a:p>
            <a:r>
              <a:rPr lang="en-US" dirty="0" smtClean="0"/>
              <a:t>Dr. </a:t>
            </a:r>
            <a:r>
              <a:rPr lang="en-US" dirty="0" smtClean="0"/>
              <a:t>Dong </a:t>
            </a:r>
            <a:r>
              <a:rPr lang="en-US" dirty="0" err="1" smtClean="0"/>
              <a:t>Kejun</a:t>
            </a:r>
            <a:r>
              <a:rPr lang="en-US" dirty="0" smtClean="0"/>
              <a:t> </a:t>
            </a:r>
            <a:r>
              <a:rPr lang="en-US" dirty="0" smtClean="0"/>
              <a:t>(Kevin</a:t>
            </a:r>
            <a:r>
              <a:rPr lang="en-US" dirty="0" smtClean="0"/>
              <a:t>), </a:t>
            </a:r>
            <a:r>
              <a:rPr lang="en-US" dirty="0" smtClean="0"/>
              <a:t>CNIC, CAS</a:t>
            </a:r>
          </a:p>
          <a:p>
            <a:endParaRPr lang="en-US" dirty="0"/>
          </a:p>
          <a:p>
            <a:r>
              <a:rPr lang="en-US" dirty="0" smtClean="0"/>
              <a:t>Many </a:t>
            </a:r>
            <a:r>
              <a:rPr lang="en-US" dirty="0" smtClean="0"/>
              <a:t>others including Sponsor Dell</a:t>
            </a:r>
            <a:endParaRPr lang="en-US" dirty="0"/>
          </a:p>
        </p:txBody>
      </p:sp>
      <p:sp>
        <p:nvSpPr>
          <p:cNvPr id="5" name="TextBox 4"/>
          <p:cNvSpPr txBox="1"/>
          <p:nvPr/>
        </p:nvSpPr>
        <p:spPr>
          <a:xfrm>
            <a:off x="1049433" y="5892225"/>
            <a:ext cx="7045134" cy="584775"/>
          </a:xfrm>
          <a:prstGeom prst="rect">
            <a:avLst/>
          </a:prstGeom>
          <a:noFill/>
        </p:spPr>
        <p:txBody>
          <a:bodyPr wrap="none" rtlCol="0">
            <a:spAutoFit/>
          </a:bodyPr>
          <a:lstStyle/>
          <a:p>
            <a:r>
              <a:rPr lang="en-US" sz="3200" b="1" dirty="0" smtClean="0">
                <a:solidFill>
                  <a:srgbClr val="454082"/>
                </a:solidFill>
              </a:rPr>
              <a:t>For Hosting our 25</a:t>
            </a:r>
            <a:r>
              <a:rPr lang="en-US" sz="3200" b="1" baseline="30000" dirty="0" smtClean="0">
                <a:solidFill>
                  <a:srgbClr val="454082"/>
                </a:solidFill>
              </a:rPr>
              <a:t>th</a:t>
            </a:r>
            <a:r>
              <a:rPr lang="en-US" sz="3200" b="1" dirty="0" smtClean="0">
                <a:solidFill>
                  <a:srgbClr val="454082"/>
                </a:solidFill>
              </a:rPr>
              <a:t> PRAGMA Workshop</a:t>
            </a:r>
            <a:endParaRPr lang="en-US" sz="3200" b="1" dirty="0">
              <a:solidFill>
                <a:srgbClr val="454082"/>
              </a:solidFill>
            </a:endParaRPr>
          </a:p>
        </p:txBody>
      </p:sp>
    </p:spTree>
    <p:extLst>
      <p:ext uri="{BB962C8B-B14F-4D97-AF65-F5344CB8AC3E}">
        <p14:creationId xmlns:p14="http://schemas.microsoft.com/office/powerpoint/2010/main" val="197146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38" name="Group 2"/>
          <p:cNvGrpSpPr>
            <a:grpSpLocks/>
          </p:cNvGrpSpPr>
          <p:nvPr/>
        </p:nvGrpSpPr>
        <p:grpSpPr bwMode="auto">
          <a:xfrm>
            <a:off x="7048500" y="42863"/>
            <a:ext cx="2028825" cy="2228850"/>
            <a:chOff x="4368" y="96"/>
            <a:chExt cx="1278" cy="1404"/>
          </a:xfrm>
        </p:grpSpPr>
        <p:pic>
          <p:nvPicPr>
            <p:cNvPr id="40078" name="Picture 3" descr="DSCN5678"/>
            <p:cNvPicPr>
              <a:picLocks noChangeAspect="1" noChangeArrowheads="1"/>
            </p:cNvPicPr>
            <p:nvPr/>
          </p:nvPicPr>
          <p:blipFill>
            <a:blip r:embed="rId3" cstate="print"/>
            <a:srcRect l="31429" r="22858"/>
            <a:stretch>
              <a:fillRect/>
            </a:stretch>
          </p:blipFill>
          <p:spPr bwMode="auto">
            <a:xfrm>
              <a:off x="4368" y="1056"/>
              <a:ext cx="270" cy="444"/>
            </a:xfrm>
            <a:prstGeom prst="rect">
              <a:avLst/>
            </a:prstGeom>
            <a:noFill/>
            <a:ln w="9525">
              <a:noFill/>
              <a:miter lim="800000"/>
              <a:headEnd/>
              <a:tailEnd/>
            </a:ln>
          </p:spPr>
        </p:pic>
        <p:pic>
          <p:nvPicPr>
            <p:cNvPr id="40079" name="Picture 4" descr="DSCN5678"/>
            <p:cNvPicPr>
              <a:picLocks noChangeAspect="1" noChangeArrowheads="1"/>
            </p:cNvPicPr>
            <p:nvPr/>
          </p:nvPicPr>
          <p:blipFill>
            <a:blip r:embed="rId3" cstate="print"/>
            <a:srcRect l="31429" r="22858"/>
            <a:stretch>
              <a:fillRect/>
            </a:stretch>
          </p:blipFill>
          <p:spPr bwMode="auto">
            <a:xfrm>
              <a:off x="4368" y="576"/>
              <a:ext cx="270" cy="444"/>
            </a:xfrm>
            <a:prstGeom prst="rect">
              <a:avLst/>
            </a:prstGeom>
            <a:noFill/>
            <a:ln w="9525">
              <a:noFill/>
              <a:miter lim="800000"/>
              <a:headEnd/>
              <a:tailEnd/>
            </a:ln>
          </p:spPr>
        </p:pic>
        <p:pic>
          <p:nvPicPr>
            <p:cNvPr id="40080" name="Picture 5" descr="DSCN5678"/>
            <p:cNvPicPr>
              <a:picLocks noChangeAspect="1" noChangeArrowheads="1"/>
            </p:cNvPicPr>
            <p:nvPr/>
          </p:nvPicPr>
          <p:blipFill>
            <a:blip r:embed="rId3" cstate="print"/>
            <a:srcRect l="31429" r="22858"/>
            <a:stretch>
              <a:fillRect/>
            </a:stretch>
          </p:blipFill>
          <p:spPr bwMode="auto">
            <a:xfrm>
              <a:off x="4368" y="96"/>
              <a:ext cx="270" cy="444"/>
            </a:xfrm>
            <a:prstGeom prst="rect">
              <a:avLst/>
            </a:prstGeom>
            <a:noFill/>
            <a:ln w="9525">
              <a:noFill/>
              <a:miter lim="800000"/>
              <a:headEnd/>
              <a:tailEnd/>
            </a:ln>
          </p:spPr>
        </p:pic>
        <p:pic>
          <p:nvPicPr>
            <p:cNvPr id="40081" name="Picture 6" descr="DSCN5678"/>
            <p:cNvPicPr>
              <a:picLocks noChangeAspect="1" noChangeArrowheads="1"/>
            </p:cNvPicPr>
            <p:nvPr/>
          </p:nvPicPr>
          <p:blipFill>
            <a:blip r:embed="rId3" cstate="print"/>
            <a:srcRect l="31429" r="22858"/>
            <a:stretch>
              <a:fillRect/>
            </a:stretch>
          </p:blipFill>
          <p:spPr bwMode="auto">
            <a:xfrm>
              <a:off x="4704" y="1056"/>
              <a:ext cx="270" cy="444"/>
            </a:xfrm>
            <a:prstGeom prst="rect">
              <a:avLst/>
            </a:prstGeom>
            <a:noFill/>
            <a:ln w="9525">
              <a:noFill/>
              <a:miter lim="800000"/>
              <a:headEnd/>
              <a:tailEnd/>
            </a:ln>
          </p:spPr>
        </p:pic>
        <p:pic>
          <p:nvPicPr>
            <p:cNvPr id="40082" name="Picture 7" descr="DSCN5678"/>
            <p:cNvPicPr>
              <a:picLocks noChangeAspect="1" noChangeArrowheads="1"/>
            </p:cNvPicPr>
            <p:nvPr/>
          </p:nvPicPr>
          <p:blipFill>
            <a:blip r:embed="rId3" cstate="print"/>
            <a:srcRect l="31429" r="22858"/>
            <a:stretch>
              <a:fillRect/>
            </a:stretch>
          </p:blipFill>
          <p:spPr bwMode="auto">
            <a:xfrm>
              <a:off x="4704" y="576"/>
              <a:ext cx="270" cy="444"/>
            </a:xfrm>
            <a:prstGeom prst="rect">
              <a:avLst/>
            </a:prstGeom>
            <a:noFill/>
            <a:ln w="9525">
              <a:noFill/>
              <a:miter lim="800000"/>
              <a:headEnd/>
              <a:tailEnd/>
            </a:ln>
          </p:spPr>
        </p:pic>
        <p:pic>
          <p:nvPicPr>
            <p:cNvPr id="40083" name="Picture 8" descr="DSCN5678"/>
            <p:cNvPicPr>
              <a:picLocks noChangeAspect="1" noChangeArrowheads="1"/>
            </p:cNvPicPr>
            <p:nvPr/>
          </p:nvPicPr>
          <p:blipFill>
            <a:blip r:embed="rId3" cstate="print"/>
            <a:srcRect l="31429" r="22858"/>
            <a:stretch>
              <a:fillRect/>
            </a:stretch>
          </p:blipFill>
          <p:spPr bwMode="auto">
            <a:xfrm>
              <a:off x="4704" y="96"/>
              <a:ext cx="270" cy="444"/>
            </a:xfrm>
            <a:prstGeom prst="rect">
              <a:avLst/>
            </a:prstGeom>
            <a:noFill/>
            <a:ln w="9525">
              <a:noFill/>
              <a:miter lim="800000"/>
              <a:headEnd/>
              <a:tailEnd/>
            </a:ln>
          </p:spPr>
        </p:pic>
        <p:pic>
          <p:nvPicPr>
            <p:cNvPr id="40084" name="Picture 9" descr="DSCN5678"/>
            <p:cNvPicPr>
              <a:picLocks noChangeAspect="1" noChangeArrowheads="1"/>
            </p:cNvPicPr>
            <p:nvPr/>
          </p:nvPicPr>
          <p:blipFill>
            <a:blip r:embed="rId3" cstate="print"/>
            <a:srcRect l="31429" r="22858"/>
            <a:stretch>
              <a:fillRect/>
            </a:stretch>
          </p:blipFill>
          <p:spPr bwMode="auto">
            <a:xfrm>
              <a:off x="5040" y="1056"/>
              <a:ext cx="270" cy="444"/>
            </a:xfrm>
            <a:prstGeom prst="rect">
              <a:avLst/>
            </a:prstGeom>
            <a:noFill/>
            <a:ln w="9525">
              <a:noFill/>
              <a:miter lim="800000"/>
              <a:headEnd/>
              <a:tailEnd/>
            </a:ln>
          </p:spPr>
        </p:pic>
        <p:pic>
          <p:nvPicPr>
            <p:cNvPr id="40085" name="Picture 10" descr="DSCN5678"/>
            <p:cNvPicPr>
              <a:picLocks noChangeAspect="1" noChangeArrowheads="1"/>
            </p:cNvPicPr>
            <p:nvPr/>
          </p:nvPicPr>
          <p:blipFill>
            <a:blip r:embed="rId3" cstate="print"/>
            <a:srcRect l="31429" r="22858"/>
            <a:stretch>
              <a:fillRect/>
            </a:stretch>
          </p:blipFill>
          <p:spPr bwMode="auto">
            <a:xfrm>
              <a:off x="5376" y="1056"/>
              <a:ext cx="270" cy="444"/>
            </a:xfrm>
            <a:prstGeom prst="rect">
              <a:avLst/>
            </a:prstGeom>
            <a:noFill/>
            <a:ln w="9525">
              <a:noFill/>
              <a:miter lim="800000"/>
              <a:headEnd/>
              <a:tailEnd/>
            </a:ln>
          </p:spPr>
        </p:pic>
        <p:pic>
          <p:nvPicPr>
            <p:cNvPr id="40086" name="Picture 11" descr="DSCN5678"/>
            <p:cNvPicPr>
              <a:picLocks noChangeAspect="1" noChangeArrowheads="1"/>
            </p:cNvPicPr>
            <p:nvPr/>
          </p:nvPicPr>
          <p:blipFill>
            <a:blip r:embed="rId3" cstate="print"/>
            <a:srcRect l="31429" r="22858"/>
            <a:stretch>
              <a:fillRect/>
            </a:stretch>
          </p:blipFill>
          <p:spPr bwMode="auto">
            <a:xfrm>
              <a:off x="5040" y="576"/>
              <a:ext cx="270" cy="444"/>
            </a:xfrm>
            <a:prstGeom prst="rect">
              <a:avLst/>
            </a:prstGeom>
            <a:noFill/>
            <a:ln w="9525">
              <a:noFill/>
              <a:miter lim="800000"/>
              <a:headEnd/>
              <a:tailEnd/>
            </a:ln>
          </p:spPr>
        </p:pic>
        <p:pic>
          <p:nvPicPr>
            <p:cNvPr id="40087" name="Picture 12" descr="DSCN5678"/>
            <p:cNvPicPr>
              <a:picLocks noChangeAspect="1" noChangeArrowheads="1"/>
            </p:cNvPicPr>
            <p:nvPr/>
          </p:nvPicPr>
          <p:blipFill>
            <a:blip r:embed="rId3" cstate="print"/>
            <a:srcRect l="31429" r="22858"/>
            <a:stretch>
              <a:fillRect/>
            </a:stretch>
          </p:blipFill>
          <p:spPr bwMode="auto">
            <a:xfrm>
              <a:off x="5376" y="576"/>
              <a:ext cx="270" cy="444"/>
            </a:xfrm>
            <a:prstGeom prst="rect">
              <a:avLst/>
            </a:prstGeom>
            <a:noFill/>
            <a:ln w="9525">
              <a:noFill/>
              <a:miter lim="800000"/>
              <a:headEnd/>
              <a:tailEnd/>
            </a:ln>
          </p:spPr>
        </p:pic>
        <p:pic>
          <p:nvPicPr>
            <p:cNvPr id="40088" name="Picture 13" descr="DSCN5678"/>
            <p:cNvPicPr>
              <a:picLocks noChangeAspect="1" noChangeArrowheads="1"/>
            </p:cNvPicPr>
            <p:nvPr/>
          </p:nvPicPr>
          <p:blipFill>
            <a:blip r:embed="rId3" cstate="print"/>
            <a:srcRect l="31429" r="22858"/>
            <a:stretch>
              <a:fillRect/>
            </a:stretch>
          </p:blipFill>
          <p:spPr bwMode="auto">
            <a:xfrm>
              <a:off x="5040" y="96"/>
              <a:ext cx="270" cy="444"/>
            </a:xfrm>
            <a:prstGeom prst="rect">
              <a:avLst/>
            </a:prstGeom>
            <a:noFill/>
            <a:ln w="9525">
              <a:noFill/>
              <a:miter lim="800000"/>
              <a:headEnd/>
              <a:tailEnd/>
            </a:ln>
          </p:spPr>
        </p:pic>
        <p:pic>
          <p:nvPicPr>
            <p:cNvPr id="40089" name="Picture 14" descr="DSCN5678"/>
            <p:cNvPicPr>
              <a:picLocks noChangeAspect="1" noChangeArrowheads="1"/>
            </p:cNvPicPr>
            <p:nvPr/>
          </p:nvPicPr>
          <p:blipFill>
            <a:blip r:embed="rId3" cstate="print"/>
            <a:srcRect l="31429" r="22858"/>
            <a:stretch>
              <a:fillRect/>
            </a:stretch>
          </p:blipFill>
          <p:spPr bwMode="auto">
            <a:xfrm>
              <a:off x="5376" y="96"/>
              <a:ext cx="270" cy="444"/>
            </a:xfrm>
            <a:prstGeom prst="rect">
              <a:avLst/>
            </a:prstGeom>
            <a:noFill/>
            <a:ln w="9525">
              <a:noFill/>
              <a:miter lim="800000"/>
              <a:headEnd/>
              <a:tailEnd/>
            </a:ln>
          </p:spPr>
        </p:pic>
      </p:grpSp>
      <p:grpSp>
        <p:nvGrpSpPr>
          <p:cNvPr id="39939" name="Group 15"/>
          <p:cNvGrpSpPr>
            <a:grpSpLocks/>
          </p:cNvGrpSpPr>
          <p:nvPr/>
        </p:nvGrpSpPr>
        <p:grpSpPr bwMode="auto">
          <a:xfrm>
            <a:off x="2824163" y="57150"/>
            <a:ext cx="2028825" cy="2228850"/>
            <a:chOff x="4368" y="96"/>
            <a:chExt cx="1278" cy="1404"/>
          </a:xfrm>
        </p:grpSpPr>
        <p:pic>
          <p:nvPicPr>
            <p:cNvPr id="40066" name="Picture 16" descr="DSCN5678"/>
            <p:cNvPicPr>
              <a:picLocks noChangeAspect="1" noChangeArrowheads="1"/>
            </p:cNvPicPr>
            <p:nvPr/>
          </p:nvPicPr>
          <p:blipFill>
            <a:blip r:embed="rId3" cstate="print"/>
            <a:srcRect l="31429" r="22858"/>
            <a:stretch>
              <a:fillRect/>
            </a:stretch>
          </p:blipFill>
          <p:spPr bwMode="auto">
            <a:xfrm>
              <a:off x="4368" y="1056"/>
              <a:ext cx="270" cy="444"/>
            </a:xfrm>
            <a:prstGeom prst="rect">
              <a:avLst/>
            </a:prstGeom>
            <a:noFill/>
            <a:ln w="9525">
              <a:noFill/>
              <a:miter lim="800000"/>
              <a:headEnd/>
              <a:tailEnd/>
            </a:ln>
          </p:spPr>
        </p:pic>
        <p:pic>
          <p:nvPicPr>
            <p:cNvPr id="40067" name="Picture 17" descr="DSCN5678"/>
            <p:cNvPicPr>
              <a:picLocks noChangeAspect="1" noChangeArrowheads="1"/>
            </p:cNvPicPr>
            <p:nvPr/>
          </p:nvPicPr>
          <p:blipFill>
            <a:blip r:embed="rId3" cstate="print"/>
            <a:srcRect l="31429" r="22858"/>
            <a:stretch>
              <a:fillRect/>
            </a:stretch>
          </p:blipFill>
          <p:spPr bwMode="auto">
            <a:xfrm>
              <a:off x="4368" y="576"/>
              <a:ext cx="270" cy="444"/>
            </a:xfrm>
            <a:prstGeom prst="rect">
              <a:avLst/>
            </a:prstGeom>
            <a:noFill/>
            <a:ln w="9525">
              <a:noFill/>
              <a:miter lim="800000"/>
              <a:headEnd/>
              <a:tailEnd/>
            </a:ln>
          </p:spPr>
        </p:pic>
        <p:pic>
          <p:nvPicPr>
            <p:cNvPr id="40068" name="Picture 18" descr="DSCN5678"/>
            <p:cNvPicPr>
              <a:picLocks noChangeAspect="1" noChangeArrowheads="1"/>
            </p:cNvPicPr>
            <p:nvPr/>
          </p:nvPicPr>
          <p:blipFill>
            <a:blip r:embed="rId3" cstate="print"/>
            <a:srcRect l="31429" r="22858"/>
            <a:stretch>
              <a:fillRect/>
            </a:stretch>
          </p:blipFill>
          <p:spPr bwMode="auto">
            <a:xfrm>
              <a:off x="4368" y="96"/>
              <a:ext cx="270" cy="444"/>
            </a:xfrm>
            <a:prstGeom prst="rect">
              <a:avLst/>
            </a:prstGeom>
            <a:noFill/>
            <a:ln w="9525">
              <a:noFill/>
              <a:miter lim="800000"/>
              <a:headEnd/>
              <a:tailEnd/>
            </a:ln>
          </p:spPr>
        </p:pic>
        <p:pic>
          <p:nvPicPr>
            <p:cNvPr id="40069" name="Picture 19" descr="DSCN5678"/>
            <p:cNvPicPr>
              <a:picLocks noChangeAspect="1" noChangeArrowheads="1"/>
            </p:cNvPicPr>
            <p:nvPr/>
          </p:nvPicPr>
          <p:blipFill>
            <a:blip r:embed="rId3" cstate="print"/>
            <a:srcRect l="31429" r="22858"/>
            <a:stretch>
              <a:fillRect/>
            </a:stretch>
          </p:blipFill>
          <p:spPr bwMode="auto">
            <a:xfrm>
              <a:off x="4704" y="1056"/>
              <a:ext cx="270" cy="444"/>
            </a:xfrm>
            <a:prstGeom prst="rect">
              <a:avLst/>
            </a:prstGeom>
            <a:noFill/>
            <a:ln w="9525">
              <a:noFill/>
              <a:miter lim="800000"/>
              <a:headEnd/>
              <a:tailEnd/>
            </a:ln>
          </p:spPr>
        </p:pic>
        <p:pic>
          <p:nvPicPr>
            <p:cNvPr id="40070" name="Picture 20" descr="DSCN5678"/>
            <p:cNvPicPr>
              <a:picLocks noChangeAspect="1" noChangeArrowheads="1"/>
            </p:cNvPicPr>
            <p:nvPr/>
          </p:nvPicPr>
          <p:blipFill>
            <a:blip r:embed="rId3" cstate="print"/>
            <a:srcRect l="31429" r="22858"/>
            <a:stretch>
              <a:fillRect/>
            </a:stretch>
          </p:blipFill>
          <p:spPr bwMode="auto">
            <a:xfrm>
              <a:off x="4704" y="576"/>
              <a:ext cx="270" cy="444"/>
            </a:xfrm>
            <a:prstGeom prst="rect">
              <a:avLst/>
            </a:prstGeom>
            <a:noFill/>
            <a:ln w="9525">
              <a:noFill/>
              <a:miter lim="800000"/>
              <a:headEnd/>
              <a:tailEnd/>
            </a:ln>
          </p:spPr>
        </p:pic>
        <p:pic>
          <p:nvPicPr>
            <p:cNvPr id="40071" name="Picture 21" descr="DSCN5678"/>
            <p:cNvPicPr>
              <a:picLocks noChangeAspect="1" noChangeArrowheads="1"/>
            </p:cNvPicPr>
            <p:nvPr/>
          </p:nvPicPr>
          <p:blipFill>
            <a:blip r:embed="rId3" cstate="print"/>
            <a:srcRect l="31429" r="22858"/>
            <a:stretch>
              <a:fillRect/>
            </a:stretch>
          </p:blipFill>
          <p:spPr bwMode="auto">
            <a:xfrm>
              <a:off x="4704" y="96"/>
              <a:ext cx="270" cy="444"/>
            </a:xfrm>
            <a:prstGeom prst="rect">
              <a:avLst/>
            </a:prstGeom>
            <a:noFill/>
            <a:ln w="9525">
              <a:noFill/>
              <a:miter lim="800000"/>
              <a:headEnd/>
              <a:tailEnd/>
            </a:ln>
          </p:spPr>
        </p:pic>
        <p:pic>
          <p:nvPicPr>
            <p:cNvPr id="40072" name="Picture 22" descr="DSCN5678"/>
            <p:cNvPicPr>
              <a:picLocks noChangeAspect="1" noChangeArrowheads="1"/>
            </p:cNvPicPr>
            <p:nvPr/>
          </p:nvPicPr>
          <p:blipFill>
            <a:blip r:embed="rId3" cstate="print"/>
            <a:srcRect l="31429" r="22858"/>
            <a:stretch>
              <a:fillRect/>
            </a:stretch>
          </p:blipFill>
          <p:spPr bwMode="auto">
            <a:xfrm>
              <a:off x="5040" y="1056"/>
              <a:ext cx="270" cy="444"/>
            </a:xfrm>
            <a:prstGeom prst="rect">
              <a:avLst/>
            </a:prstGeom>
            <a:noFill/>
            <a:ln w="9525">
              <a:noFill/>
              <a:miter lim="800000"/>
              <a:headEnd/>
              <a:tailEnd/>
            </a:ln>
          </p:spPr>
        </p:pic>
        <p:pic>
          <p:nvPicPr>
            <p:cNvPr id="40073" name="Picture 23" descr="DSCN5678"/>
            <p:cNvPicPr>
              <a:picLocks noChangeAspect="1" noChangeArrowheads="1"/>
            </p:cNvPicPr>
            <p:nvPr/>
          </p:nvPicPr>
          <p:blipFill>
            <a:blip r:embed="rId3" cstate="print"/>
            <a:srcRect l="31429" r="22858"/>
            <a:stretch>
              <a:fillRect/>
            </a:stretch>
          </p:blipFill>
          <p:spPr bwMode="auto">
            <a:xfrm>
              <a:off x="5376" y="1056"/>
              <a:ext cx="270" cy="444"/>
            </a:xfrm>
            <a:prstGeom prst="rect">
              <a:avLst/>
            </a:prstGeom>
            <a:noFill/>
            <a:ln w="9525">
              <a:noFill/>
              <a:miter lim="800000"/>
              <a:headEnd/>
              <a:tailEnd/>
            </a:ln>
          </p:spPr>
        </p:pic>
        <p:pic>
          <p:nvPicPr>
            <p:cNvPr id="40074" name="Picture 24" descr="DSCN5678"/>
            <p:cNvPicPr>
              <a:picLocks noChangeAspect="1" noChangeArrowheads="1"/>
            </p:cNvPicPr>
            <p:nvPr/>
          </p:nvPicPr>
          <p:blipFill>
            <a:blip r:embed="rId3" cstate="print"/>
            <a:srcRect l="31429" r="22858"/>
            <a:stretch>
              <a:fillRect/>
            </a:stretch>
          </p:blipFill>
          <p:spPr bwMode="auto">
            <a:xfrm>
              <a:off x="5040" y="576"/>
              <a:ext cx="270" cy="444"/>
            </a:xfrm>
            <a:prstGeom prst="rect">
              <a:avLst/>
            </a:prstGeom>
            <a:noFill/>
            <a:ln w="9525">
              <a:noFill/>
              <a:miter lim="800000"/>
              <a:headEnd/>
              <a:tailEnd/>
            </a:ln>
          </p:spPr>
        </p:pic>
        <p:pic>
          <p:nvPicPr>
            <p:cNvPr id="40075" name="Picture 25" descr="DSCN5678"/>
            <p:cNvPicPr>
              <a:picLocks noChangeAspect="1" noChangeArrowheads="1"/>
            </p:cNvPicPr>
            <p:nvPr/>
          </p:nvPicPr>
          <p:blipFill>
            <a:blip r:embed="rId3" cstate="print"/>
            <a:srcRect l="31429" r="22858"/>
            <a:stretch>
              <a:fillRect/>
            </a:stretch>
          </p:blipFill>
          <p:spPr bwMode="auto">
            <a:xfrm>
              <a:off x="5376" y="576"/>
              <a:ext cx="270" cy="444"/>
            </a:xfrm>
            <a:prstGeom prst="rect">
              <a:avLst/>
            </a:prstGeom>
            <a:noFill/>
            <a:ln w="9525">
              <a:noFill/>
              <a:miter lim="800000"/>
              <a:headEnd/>
              <a:tailEnd/>
            </a:ln>
          </p:spPr>
        </p:pic>
        <p:pic>
          <p:nvPicPr>
            <p:cNvPr id="40076" name="Picture 26" descr="DSCN5678"/>
            <p:cNvPicPr>
              <a:picLocks noChangeAspect="1" noChangeArrowheads="1"/>
            </p:cNvPicPr>
            <p:nvPr/>
          </p:nvPicPr>
          <p:blipFill>
            <a:blip r:embed="rId3" cstate="print"/>
            <a:srcRect l="31429" r="22858"/>
            <a:stretch>
              <a:fillRect/>
            </a:stretch>
          </p:blipFill>
          <p:spPr bwMode="auto">
            <a:xfrm>
              <a:off x="5040" y="96"/>
              <a:ext cx="270" cy="444"/>
            </a:xfrm>
            <a:prstGeom prst="rect">
              <a:avLst/>
            </a:prstGeom>
            <a:noFill/>
            <a:ln w="9525">
              <a:noFill/>
              <a:miter lim="800000"/>
              <a:headEnd/>
              <a:tailEnd/>
            </a:ln>
          </p:spPr>
        </p:pic>
        <p:pic>
          <p:nvPicPr>
            <p:cNvPr id="40077" name="Picture 27" descr="DSCN5678"/>
            <p:cNvPicPr>
              <a:picLocks noChangeAspect="1" noChangeArrowheads="1"/>
            </p:cNvPicPr>
            <p:nvPr/>
          </p:nvPicPr>
          <p:blipFill>
            <a:blip r:embed="rId3" cstate="print"/>
            <a:srcRect l="31429" r="22858"/>
            <a:stretch>
              <a:fillRect/>
            </a:stretch>
          </p:blipFill>
          <p:spPr bwMode="auto">
            <a:xfrm>
              <a:off x="5376" y="96"/>
              <a:ext cx="270" cy="444"/>
            </a:xfrm>
            <a:prstGeom prst="rect">
              <a:avLst/>
            </a:prstGeom>
            <a:noFill/>
            <a:ln w="9525">
              <a:noFill/>
              <a:miter lim="800000"/>
              <a:headEnd/>
              <a:tailEnd/>
            </a:ln>
          </p:spPr>
        </p:pic>
      </p:grpSp>
      <p:grpSp>
        <p:nvGrpSpPr>
          <p:cNvPr id="39940" name="Group 28"/>
          <p:cNvGrpSpPr>
            <a:grpSpLocks/>
          </p:cNvGrpSpPr>
          <p:nvPr/>
        </p:nvGrpSpPr>
        <p:grpSpPr bwMode="auto">
          <a:xfrm>
            <a:off x="7058025" y="2381250"/>
            <a:ext cx="2028825" cy="2228850"/>
            <a:chOff x="4368" y="96"/>
            <a:chExt cx="1278" cy="1404"/>
          </a:xfrm>
        </p:grpSpPr>
        <p:pic>
          <p:nvPicPr>
            <p:cNvPr id="40054" name="Picture 29" descr="DSCN5678"/>
            <p:cNvPicPr>
              <a:picLocks noChangeAspect="1" noChangeArrowheads="1"/>
            </p:cNvPicPr>
            <p:nvPr/>
          </p:nvPicPr>
          <p:blipFill>
            <a:blip r:embed="rId3" cstate="print"/>
            <a:srcRect l="31429" r="22858"/>
            <a:stretch>
              <a:fillRect/>
            </a:stretch>
          </p:blipFill>
          <p:spPr bwMode="auto">
            <a:xfrm>
              <a:off x="4368" y="1056"/>
              <a:ext cx="270" cy="444"/>
            </a:xfrm>
            <a:prstGeom prst="rect">
              <a:avLst/>
            </a:prstGeom>
            <a:noFill/>
            <a:ln w="9525">
              <a:noFill/>
              <a:miter lim="800000"/>
              <a:headEnd/>
              <a:tailEnd/>
            </a:ln>
          </p:spPr>
        </p:pic>
        <p:pic>
          <p:nvPicPr>
            <p:cNvPr id="40055" name="Picture 30" descr="DSCN5678"/>
            <p:cNvPicPr>
              <a:picLocks noChangeAspect="1" noChangeArrowheads="1"/>
            </p:cNvPicPr>
            <p:nvPr/>
          </p:nvPicPr>
          <p:blipFill>
            <a:blip r:embed="rId3" cstate="print"/>
            <a:srcRect l="31429" r="22858"/>
            <a:stretch>
              <a:fillRect/>
            </a:stretch>
          </p:blipFill>
          <p:spPr bwMode="auto">
            <a:xfrm>
              <a:off x="4368" y="576"/>
              <a:ext cx="270" cy="444"/>
            </a:xfrm>
            <a:prstGeom prst="rect">
              <a:avLst/>
            </a:prstGeom>
            <a:noFill/>
            <a:ln w="9525">
              <a:noFill/>
              <a:miter lim="800000"/>
              <a:headEnd/>
              <a:tailEnd/>
            </a:ln>
          </p:spPr>
        </p:pic>
        <p:pic>
          <p:nvPicPr>
            <p:cNvPr id="40056" name="Picture 31" descr="DSCN5678"/>
            <p:cNvPicPr>
              <a:picLocks noChangeAspect="1" noChangeArrowheads="1"/>
            </p:cNvPicPr>
            <p:nvPr/>
          </p:nvPicPr>
          <p:blipFill>
            <a:blip r:embed="rId3" cstate="print"/>
            <a:srcRect l="31429" r="22858"/>
            <a:stretch>
              <a:fillRect/>
            </a:stretch>
          </p:blipFill>
          <p:spPr bwMode="auto">
            <a:xfrm>
              <a:off x="4368" y="96"/>
              <a:ext cx="270" cy="444"/>
            </a:xfrm>
            <a:prstGeom prst="rect">
              <a:avLst/>
            </a:prstGeom>
            <a:noFill/>
            <a:ln w="9525">
              <a:noFill/>
              <a:miter lim="800000"/>
              <a:headEnd/>
              <a:tailEnd/>
            </a:ln>
          </p:spPr>
        </p:pic>
        <p:pic>
          <p:nvPicPr>
            <p:cNvPr id="40057" name="Picture 32" descr="DSCN5678"/>
            <p:cNvPicPr>
              <a:picLocks noChangeAspect="1" noChangeArrowheads="1"/>
            </p:cNvPicPr>
            <p:nvPr/>
          </p:nvPicPr>
          <p:blipFill>
            <a:blip r:embed="rId3" cstate="print"/>
            <a:srcRect l="31429" r="22858"/>
            <a:stretch>
              <a:fillRect/>
            </a:stretch>
          </p:blipFill>
          <p:spPr bwMode="auto">
            <a:xfrm>
              <a:off x="4704" y="1056"/>
              <a:ext cx="270" cy="444"/>
            </a:xfrm>
            <a:prstGeom prst="rect">
              <a:avLst/>
            </a:prstGeom>
            <a:noFill/>
            <a:ln w="9525">
              <a:noFill/>
              <a:miter lim="800000"/>
              <a:headEnd/>
              <a:tailEnd/>
            </a:ln>
          </p:spPr>
        </p:pic>
        <p:pic>
          <p:nvPicPr>
            <p:cNvPr id="40058" name="Picture 33" descr="DSCN5678"/>
            <p:cNvPicPr>
              <a:picLocks noChangeAspect="1" noChangeArrowheads="1"/>
            </p:cNvPicPr>
            <p:nvPr/>
          </p:nvPicPr>
          <p:blipFill>
            <a:blip r:embed="rId3" cstate="print"/>
            <a:srcRect l="31429" r="22858"/>
            <a:stretch>
              <a:fillRect/>
            </a:stretch>
          </p:blipFill>
          <p:spPr bwMode="auto">
            <a:xfrm>
              <a:off x="4704" y="576"/>
              <a:ext cx="270" cy="444"/>
            </a:xfrm>
            <a:prstGeom prst="rect">
              <a:avLst/>
            </a:prstGeom>
            <a:noFill/>
            <a:ln w="9525">
              <a:noFill/>
              <a:miter lim="800000"/>
              <a:headEnd/>
              <a:tailEnd/>
            </a:ln>
          </p:spPr>
        </p:pic>
        <p:pic>
          <p:nvPicPr>
            <p:cNvPr id="40059" name="Picture 34" descr="DSCN5678"/>
            <p:cNvPicPr>
              <a:picLocks noChangeAspect="1" noChangeArrowheads="1"/>
            </p:cNvPicPr>
            <p:nvPr/>
          </p:nvPicPr>
          <p:blipFill>
            <a:blip r:embed="rId3" cstate="print"/>
            <a:srcRect l="31429" r="22858"/>
            <a:stretch>
              <a:fillRect/>
            </a:stretch>
          </p:blipFill>
          <p:spPr bwMode="auto">
            <a:xfrm>
              <a:off x="4704" y="96"/>
              <a:ext cx="270" cy="444"/>
            </a:xfrm>
            <a:prstGeom prst="rect">
              <a:avLst/>
            </a:prstGeom>
            <a:noFill/>
            <a:ln w="9525">
              <a:noFill/>
              <a:miter lim="800000"/>
              <a:headEnd/>
              <a:tailEnd/>
            </a:ln>
          </p:spPr>
        </p:pic>
        <p:pic>
          <p:nvPicPr>
            <p:cNvPr id="40060" name="Picture 35" descr="DSCN5678"/>
            <p:cNvPicPr>
              <a:picLocks noChangeAspect="1" noChangeArrowheads="1"/>
            </p:cNvPicPr>
            <p:nvPr/>
          </p:nvPicPr>
          <p:blipFill>
            <a:blip r:embed="rId3" cstate="print"/>
            <a:srcRect l="31429" r="22858"/>
            <a:stretch>
              <a:fillRect/>
            </a:stretch>
          </p:blipFill>
          <p:spPr bwMode="auto">
            <a:xfrm>
              <a:off x="5040" y="1056"/>
              <a:ext cx="270" cy="444"/>
            </a:xfrm>
            <a:prstGeom prst="rect">
              <a:avLst/>
            </a:prstGeom>
            <a:noFill/>
            <a:ln w="9525">
              <a:noFill/>
              <a:miter lim="800000"/>
              <a:headEnd/>
              <a:tailEnd/>
            </a:ln>
          </p:spPr>
        </p:pic>
        <p:pic>
          <p:nvPicPr>
            <p:cNvPr id="40061" name="Picture 36" descr="DSCN5678"/>
            <p:cNvPicPr>
              <a:picLocks noChangeAspect="1" noChangeArrowheads="1"/>
            </p:cNvPicPr>
            <p:nvPr/>
          </p:nvPicPr>
          <p:blipFill>
            <a:blip r:embed="rId3" cstate="print"/>
            <a:srcRect l="31429" r="22858"/>
            <a:stretch>
              <a:fillRect/>
            </a:stretch>
          </p:blipFill>
          <p:spPr bwMode="auto">
            <a:xfrm>
              <a:off x="5376" y="1056"/>
              <a:ext cx="270" cy="444"/>
            </a:xfrm>
            <a:prstGeom prst="rect">
              <a:avLst/>
            </a:prstGeom>
            <a:noFill/>
            <a:ln w="9525">
              <a:noFill/>
              <a:miter lim="800000"/>
              <a:headEnd/>
              <a:tailEnd/>
            </a:ln>
          </p:spPr>
        </p:pic>
        <p:pic>
          <p:nvPicPr>
            <p:cNvPr id="40062" name="Picture 37" descr="DSCN5678"/>
            <p:cNvPicPr>
              <a:picLocks noChangeAspect="1" noChangeArrowheads="1"/>
            </p:cNvPicPr>
            <p:nvPr/>
          </p:nvPicPr>
          <p:blipFill>
            <a:blip r:embed="rId3" cstate="print"/>
            <a:srcRect l="31429" r="22858"/>
            <a:stretch>
              <a:fillRect/>
            </a:stretch>
          </p:blipFill>
          <p:spPr bwMode="auto">
            <a:xfrm>
              <a:off x="5040" y="576"/>
              <a:ext cx="270" cy="444"/>
            </a:xfrm>
            <a:prstGeom prst="rect">
              <a:avLst/>
            </a:prstGeom>
            <a:noFill/>
            <a:ln w="9525">
              <a:noFill/>
              <a:miter lim="800000"/>
              <a:headEnd/>
              <a:tailEnd/>
            </a:ln>
          </p:spPr>
        </p:pic>
        <p:pic>
          <p:nvPicPr>
            <p:cNvPr id="40063" name="Picture 38" descr="DSCN5678"/>
            <p:cNvPicPr>
              <a:picLocks noChangeAspect="1" noChangeArrowheads="1"/>
            </p:cNvPicPr>
            <p:nvPr/>
          </p:nvPicPr>
          <p:blipFill>
            <a:blip r:embed="rId3" cstate="print"/>
            <a:srcRect l="31429" r="22858"/>
            <a:stretch>
              <a:fillRect/>
            </a:stretch>
          </p:blipFill>
          <p:spPr bwMode="auto">
            <a:xfrm>
              <a:off x="5376" y="576"/>
              <a:ext cx="270" cy="444"/>
            </a:xfrm>
            <a:prstGeom prst="rect">
              <a:avLst/>
            </a:prstGeom>
            <a:noFill/>
            <a:ln w="9525">
              <a:noFill/>
              <a:miter lim="800000"/>
              <a:headEnd/>
              <a:tailEnd/>
            </a:ln>
          </p:spPr>
        </p:pic>
        <p:pic>
          <p:nvPicPr>
            <p:cNvPr id="40064" name="Picture 39" descr="DSCN5678"/>
            <p:cNvPicPr>
              <a:picLocks noChangeAspect="1" noChangeArrowheads="1"/>
            </p:cNvPicPr>
            <p:nvPr/>
          </p:nvPicPr>
          <p:blipFill>
            <a:blip r:embed="rId3" cstate="print"/>
            <a:srcRect l="31429" r="22858"/>
            <a:stretch>
              <a:fillRect/>
            </a:stretch>
          </p:blipFill>
          <p:spPr bwMode="auto">
            <a:xfrm>
              <a:off x="5040" y="96"/>
              <a:ext cx="270" cy="444"/>
            </a:xfrm>
            <a:prstGeom prst="rect">
              <a:avLst/>
            </a:prstGeom>
            <a:noFill/>
            <a:ln w="9525">
              <a:noFill/>
              <a:miter lim="800000"/>
              <a:headEnd/>
              <a:tailEnd/>
            </a:ln>
          </p:spPr>
        </p:pic>
        <p:pic>
          <p:nvPicPr>
            <p:cNvPr id="40065" name="Picture 40" descr="DSCN5678"/>
            <p:cNvPicPr>
              <a:picLocks noChangeAspect="1" noChangeArrowheads="1"/>
            </p:cNvPicPr>
            <p:nvPr/>
          </p:nvPicPr>
          <p:blipFill>
            <a:blip r:embed="rId3" cstate="print"/>
            <a:srcRect l="31429" r="22858"/>
            <a:stretch>
              <a:fillRect/>
            </a:stretch>
          </p:blipFill>
          <p:spPr bwMode="auto">
            <a:xfrm>
              <a:off x="5376" y="96"/>
              <a:ext cx="270" cy="444"/>
            </a:xfrm>
            <a:prstGeom prst="rect">
              <a:avLst/>
            </a:prstGeom>
            <a:noFill/>
            <a:ln w="9525">
              <a:noFill/>
              <a:miter lim="800000"/>
              <a:headEnd/>
              <a:tailEnd/>
            </a:ln>
          </p:spPr>
        </p:pic>
      </p:grpSp>
      <p:grpSp>
        <p:nvGrpSpPr>
          <p:cNvPr id="39941" name="Group 41"/>
          <p:cNvGrpSpPr>
            <a:grpSpLocks/>
          </p:cNvGrpSpPr>
          <p:nvPr/>
        </p:nvGrpSpPr>
        <p:grpSpPr bwMode="auto">
          <a:xfrm>
            <a:off x="4948238" y="2371725"/>
            <a:ext cx="2028825" cy="2228850"/>
            <a:chOff x="4368" y="96"/>
            <a:chExt cx="1278" cy="1404"/>
          </a:xfrm>
        </p:grpSpPr>
        <p:pic>
          <p:nvPicPr>
            <p:cNvPr id="40042" name="Picture 42" descr="DSCN5678"/>
            <p:cNvPicPr>
              <a:picLocks noChangeAspect="1" noChangeArrowheads="1"/>
            </p:cNvPicPr>
            <p:nvPr/>
          </p:nvPicPr>
          <p:blipFill>
            <a:blip r:embed="rId3" cstate="print"/>
            <a:srcRect l="31429" r="22858"/>
            <a:stretch>
              <a:fillRect/>
            </a:stretch>
          </p:blipFill>
          <p:spPr bwMode="auto">
            <a:xfrm>
              <a:off x="4368" y="1056"/>
              <a:ext cx="270" cy="444"/>
            </a:xfrm>
            <a:prstGeom prst="rect">
              <a:avLst/>
            </a:prstGeom>
            <a:noFill/>
            <a:ln w="9525">
              <a:noFill/>
              <a:miter lim="800000"/>
              <a:headEnd/>
              <a:tailEnd/>
            </a:ln>
          </p:spPr>
        </p:pic>
        <p:pic>
          <p:nvPicPr>
            <p:cNvPr id="40043" name="Picture 43" descr="DSCN5678"/>
            <p:cNvPicPr>
              <a:picLocks noChangeAspect="1" noChangeArrowheads="1"/>
            </p:cNvPicPr>
            <p:nvPr/>
          </p:nvPicPr>
          <p:blipFill>
            <a:blip r:embed="rId3" cstate="print"/>
            <a:srcRect l="31429" r="22858"/>
            <a:stretch>
              <a:fillRect/>
            </a:stretch>
          </p:blipFill>
          <p:spPr bwMode="auto">
            <a:xfrm>
              <a:off x="4368" y="576"/>
              <a:ext cx="270" cy="444"/>
            </a:xfrm>
            <a:prstGeom prst="rect">
              <a:avLst/>
            </a:prstGeom>
            <a:noFill/>
            <a:ln w="9525">
              <a:noFill/>
              <a:miter lim="800000"/>
              <a:headEnd/>
              <a:tailEnd/>
            </a:ln>
          </p:spPr>
        </p:pic>
        <p:pic>
          <p:nvPicPr>
            <p:cNvPr id="40044" name="Picture 44" descr="DSCN5678"/>
            <p:cNvPicPr>
              <a:picLocks noChangeAspect="1" noChangeArrowheads="1"/>
            </p:cNvPicPr>
            <p:nvPr/>
          </p:nvPicPr>
          <p:blipFill>
            <a:blip r:embed="rId3" cstate="print"/>
            <a:srcRect l="31429" r="22858"/>
            <a:stretch>
              <a:fillRect/>
            </a:stretch>
          </p:blipFill>
          <p:spPr bwMode="auto">
            <a:xfrm>
              <a:off x="4368" y="96"/>
              <a:ext cx="270" cy="444"/>
            </a:xfrm>
            <a:prstGeom prst="rect">
              <a:avLst/>
            </a:prstGeom>
            <a:noFill/>
            <a:ln w="9525">
              <a:noFill/>
              <a:miter lim="800000"/>
              <a:headEnd/>
              <a:tailEnd/>
            </a:ln>
          </p:spPr>
        </p:pic>
        <p:pic>
          <p:nvPicPr>
            <p:cNvPr id="40045" name="Picture 45" descr="DSCN5678"/>
            <p:cNvPicPr>
              <a:picLocks noChangeAspect="1" noChangeArrowheads="1"/>
            </p:cNvPicPr>
            <p:nvPr/>
          </p:nvPicPr>
          <p:blipFill>
            <a:blip r:embed="rId3" cstate="print"/>
            <a:srcRect l="31429" r="22858"/>
            <a:stretch>
              <a:fillRect/>
            </a:stretch>
          </p:blipFill>
          <p:spPr bwMode="auto">
            <a:xfrm>
              <a:off x="4704" y="1056"/>
              <a:ext cx="270" cy="444"/>
            </a:xfrm>
            <a:prstGeom prst="rect">
              <a:avLst/>
            </a:prstGeom>
            <a:noFill/>
            <a:ln w="9525">
              <a:noFill/>
              <a:miter lim="800000"/>
              <a:headEnd/>
              <a:tailEnd/>
            </a:ln>
          </p:spPr>
        </p:pic>
        <p:pic>
          <p:nvPicPr>
            <p:cNvPr id="40046" name="Picture 46" descr="DSCN5678"/>
            <p:cNvPicPr>
              <a:picLocks noChangeAspect="1" noChangeArrowheads="1"/>
            </p:cNvPicPr>
            <p:nvPr/>
          </p:nvPicPr>
          <p:blipFill>
            <a:blip r:embed="rId3" cstate="print"/>
            <a:srcRect l="31429" r="22858"/>
            <a:stretch>
              <a:fillRect/>
            </a:stretch>
          </p:blipFill>
          <p:spPr bwMode="auto">
            <a:xfrm>
              <a:off x="4704" y="576"/>
              <a:ext cx="270" cy="444"/>
            </a:xfrm>
            <a:prstGeom prst="rect">
              <a:avLst/>
            </a:prstGeom>
            <a:noFill/>
            <a:ln w="9525">
              <a:noFill/>
              <a:miter lim="800000"/>
              <a:headEnd/>
              <a:tailEnd/>
            </a:ln>
          </p:spPr>
        </p:pic>
        <p:pic>
          <p:nvPicPr>
            <p:cNvPr id="40047" name="Picture 47" descr="DSCN5678"/>
            <p:cNvPicPr>
              <a:picLocks noChangeAspect="1" noChangeArrowheads="1"/>
            </p:cNvPicPr>
            <p:nvPr/>
          </p:nvPicPr>
          <p:blipFill>
            <a:blip r:embed="rId3" cstate="print"/>
            <a:srcRect l="31429" r="22858"/>
            <a:stretch>
              <a:fillRect/>
            </a:stretch>
          </p:blipFill>
          <p:spPr bwMode="auto">
            <a:xfrm>
              <a:off x="4704" y="96"/>
              <a:ext cx="270" cy="444"/>
            </a:xfrm>
            <a:prstGeom prst="rect">
              <a:avLst/>
            </a:prstGeom>
            <a:noFill/>
            <a:ln w="9525">
              <a:noFill/>
              <a:miter lim="800000"/>
              <a:headEnd/>
              <a:tailEnd/>
            </a:ln>
          </p:spPr>
        </p:pic>
        <p:pic>
          <p:nvPicPr>
            <p:cNvPr id="40048" name="Picture 48" descr="DSCN5678"/>
            <p:cNvPicPr>
              <a:picLocks noChangeAspect="1" noChangeArrowheads="1"/>
            </p:cNvPicPr>
            <p:nvPr/>
          </p:nvPicPr>
          <p:blipFill>
            <a:blip r:embed="rId3" cstate="print"/>
            <a:srcRect l="31429" r="22858"/>
            <a:stretch>
              <a:fillRect/>
            </a:stretch>
          </p:blipFill>
          <p:spPr bwMode="auto">
            <a:xfrm>
              <a:off x="5040" y="1056"/>
              <a:ext cx="270" cy="444"/>
            </a:xfrm>
            <a:prstGeom prst="rect">
              <a:avLst/>
            </a:prstGeom>
            <a:noFill/>
            <a:ln w="9525">
              <a:noFill/>
              <a:miter lim="800000"/>
              <a:headEnd/>
              <a:tailEnd/>
            </a:ln>
          </p:spPr>
        </p:pic>
        <p:pic>
          <p:nvPicPr>
            <p:cNvPr id="40049" name="Picture 49" descr="DSCN5678"/>
            <p:cNvPicPr>
              <a:picLocks noChangeAspect="1" noChangeArrowheads="1"/>
            </p:cNvPicPr>
            <p:nvPr/>
          </p:nvPicPr>
          <p:blipFill>
            <a:blip r:embed="rId3" cstate="print"/>
            <a:srcRect l="31429" r="22858"/>
            <a:stretch>
              <a:fillRect/>
            </a:stretch>
          </p:blipFill>
          <p:spPr bwMode="auto">
            <a:xfrm>
              <a:off x="5376" y="1056"/>
              <a:ext cx="270" cy="444"/>
            </a:xfrm>
            <a:prstGeom prst="rect">
              <a:avLst/>
            </a:prstGeom>
            <a:noFill/>
            <a:ln w="9525">
              <a:noFill/>
              <a:miter lim="800000"/>
              <a:headEnd/>
              <a:tailEnd/>
            </a:ln>
          </p:spPr>
        </p:pic>
        <p:pic>
          <p:nvPicPr>
            <p:cNvPr id="40050" name="Picture 50" descr="DSCN5678"/>
            <p:cNvPicPr>
              <a:picLocks noChangeAspect="1" noChangeArrowheads="1"/>
            </p:cNvPicPr>
            <p:nvPr/>
          </p:nvPicPr>
          <p:blipFill>
            <a:blip r:embed="rId3" cstate="print"/>
            <a:srcRect l="31429" r="22858"/>
            <a:stretch>
              <a:fillRect/>
            </a:stretch>
          </p:blipFill>
          <p:spPr bwMode="auto">
            <a:xfrm>
              <a:off x="5040" y="576"/>
              <a:ext cx="270" cy="444"/>
            </a:xfrm>
            <a:prstGeom prst="rect">
              <a:avLst/>
            </a:prstGeom>
            <a:noFill/>
            <a:ln w="9525">
              <a:noFill/>
              <a:miter lim="800000"/>
              <a:headEnd/>
              <a:tailEnd/>
            </a:ln>
          </p:spPr>
        </p:pic>
        <p:pic>
          <p:nvPicPr>
            <p:cNvPr id="40051" name="Picture 51" descr="DSCN5678"/>
            <p:cNvPicPr>
              <a:picLocks noChangeAspect="1" noChangeArrowheads="1"/>
            </p:cNvPicPr>
            <p:nvPr/>
          </p:nvPicPr>
          <p:blipFill>
            <a:blip r:embed="rId3" cstate="print"/>
            <a:srcRect l="31429" r="22858"/>
            <a:stretch>
              <a:fillRect/>
            </a:stretch>
          </p:blipFill>
          <p:spPr bwMode="auto">
            <a:xfrm>
              <a:off x="5376" y="576"/>
              <a:ext cx="270" cy="444"/>
            </a:xfrm>
            <a:prstGeom prst="rect">
              <a:avLst/>
            </a:prstGeom>
            <a:noFill/>
            <a:ln w="9525">
              <a:noFill/>
              <a:miter lim="800000"/>
              <a:headEnd/>
              <a:tailEnd/>
            </a:ln>
          </p:spPr>
        </p:pic>
        <p:pic>
          <p:nvPicPr>
            <p:cNvPr id="40052" name="Picture 52" descr="DSCN5678"/>
            <p:cNvPicPr>
              <a:picLocks noChangeAspect="1" noChangeArrowheads="1"/>
            </p:cNvPicPr>
            <p:nvPr/>
          </p:nvPicPr>
          <p:blipFill>
            <a:blip r:embed="rId3" cstate="print"/>
            <a:srcRect l="31429" r="22858"/>
            <a:stretch>
              <a:fillRect/>
            </a:stretch>
          </p:blipFill>
          <p:spPr bwMode="auto">
            <a:xfrm>
              <a:off x="5040" y="96"/>
              <a:ext cx="270" cy="444"/>
            </a:xfrm>
            <a:prstGeom prst="rect">
              <a:avLst/>
            </a:prstGeom>
            <a:noFill/>
            <a:ln w="9525">
              <a:noFill/>
              <a:miter lim="800000"/>
              <a:headEnd/>
              <a:tailEnd/>
            </a:ln>
          </p:spPr>
        </p:pic>
        <p:pic>
          <p:nvPicPr>
            <p:cNvPr id="40053" name="Picture 53" descr="DSCN5678"/>
            <p:cNvPicPr>
              <a:picLocks noChangeAspect="1" noChangeArrowheads="1"/>
            </p:cNvPicPr>
            <p:nvPr/>
          </p:nvPicPr>
          <p:blipFill>
            <a:blip r:embed="rId3" cstate="print"/>
            <a:srcRect l="31429" r="22858"/>
            <a:stretch>
              <a:fillRect/>
            </a:stretch>
          </p:blipFill>
          <p:spPr bwMode="auto">
            <a:xfrm>
              <a:off x="5376" y="96"/>
              <a:ext cx="270" cy="444"/>
            </a:xfrm>
            <a:prstGeom prst="rect">
              <a:avLst/>
            </a:prstGeom>
            <a:noFill/>
            <a:ln w="9525">
              <a:noFill/>
              <a:miter lim="800000"/>
              <a:headEnd/>
              <a:tailEnd/>
            </a:ln>
          </p:spPr>
        </p:pic>
      </p:grpSp>
      <p:grpSp>
        <p:nvGrpSpPr>
          <p:cNvPr id="39942" name="Group 54"/>
          <p:cNvGrpSpPr>
            <a:grpSpLocks/>
          </p:cNvGrpSpPr>
          <p:nvPr/>
        </p:nvGrpSpPr>
        <p:grpSpPr bwMode="auto">
          <a:xfrm>
            <a:off x="2828925" y="2357438"/>
            <a:ext cx="2028825" cy="2228850"/>
            <a:chOff x="4368" y="96"/>
            <a:chExt cx="1278" cy="1404"/>
          </a:xfrm>
        </p:grpSpPr>
        <p:pic>
          <p:nvPicPr>
            <p:cNvPr id="40030" name="Picture 55" descr="DSCN5678"/>
            <p:cNvPicPr>
              <a:picLocks noChangeAspect="1" noChangeArrowheads="1"/>
            </p:cNvPicPr>
            <p:nvPr/>
          </p:nvPicPr>
          <p:blipFill>
            <a:blip r:embed="rId3" cstate="print"/>
            <a:srcRect l="31429" r="22858"/>
            <a:stretch>
              <a:fillRect/>
            </a:stretch>
          </p:blipFill>
          <p:spPr bwMode="auto">
            <a:xfrm>
              <a:off x="4368" y="1056"/>
              <a:ext cx="270" cy="444"/>
            </a:xfrm>
            <a:prstGeom prst="rect">
              <a:avLst/>
            </a:prstGeom>
            <a:noFill/>
            <a:ln w="9525">
              <a:noFill/>
              <a:miter lim="800000"/>
              <a:headEnd/>
              <a:tailEnd/>
            </a:ln>
          </p:spPr>
        </p:pic>
        <p:pic>
          <p:nvPicPr>
            <p:cNvPr id="40031" name="Picture 56" descr="DSCN5678"/>
            <p:cNvPicPr>
              <a:picLocks noChangeAspect="1" noChangeArrowheads="1"/>
            </p:cNvPicPr>
            <p:nvPr/>
          </p:nvPicPr>
          <p:blipFill>
            <a:blip r:embed="rId3" cstate="print"/>
            <a:srcRect l="31429" r="22858"/>
            <a:stretch>
              <a:fillRect/>
            </a:stretch>
          </p:blipFill>
          <p:spPr bwMode="auto">
            <a:xfrm>
              <a:off x="4368" y="576"/>
              <a:ext cx="270" cy="444"/>
            </a:xfrm>
            <a:prstGeom prst="rect">
              <a:avLst/>
            </a:prstGeom>
            <a:noFill/>
            <a:ln w="9525">
              <a:noFill/>
              <a:miter lim="800000"/>
              <a:headEnd/>
              <a:tailEnd/>
            </a:ln>
          </p:spPr>
        </p:pic>
        <p:pic>
          <p:nvPicPr>
            <p:cNvPr id="40032" name="Picture 57" descr="DSCN5678"/>
            <p:cNvPicPr>
              <a:picLocks noChangeAspect="1" noChangeArrowheads="1"/>
            </p:cNvPicPr>
            <p:nvPr/>
          </p:nvPicPr>
          <p:blipFill>
            <a:blip r:embed="rId3" cstate="print"/>
            <a:srcRect l="31429" r="22858"/>
            <a:stretch>
              <a:fillRect/>
            </a:stretch>
          </p:blipFill>
          <p:spPr bwMode="auto">
            <a:xfrm>
              <a:off x="4368" y="96"/>
              <a:ext cx="270" cy="444"/>
            </a:xfrm>
            <a:prstGeom prst="rect">
              <a:avLst/>
            </a:prstGeom>
            <a:noFill/>
            <a:ln w="9525">
              <a:noFill/>
              <a:miter lim="800000"/>
              <a:headEnd/>
              <a:tailEnd/>
            </a:ln>
          </p:spPr>
        </p:pic>
        <p:pic>
          <p:nvPicPr>
            <p:cNvPr id="40033" name="Picture 58" descr="DSCN5678"/>
            <p:cNvPicPr>
              <a:picLocks noChangeAspect="1" noChangeArrowheads="1"/>
            </p:cNvPicPr>
            <p:nvPr/>
          </p:nvPicPr>
          <p:blipFill>
            <a:blip r:embed="rId3" cstate="print"/>
            <a:srcRect l="31429" r="22858"/>
            <a:stretch>
              <a:fillRect/>
            </a:stretch>
          </p:blipFill>
          <p:spPr bwMode="auto">
            <a:xfrm>
              <a:off x="4704" y="1056"/>
              <a:ext cx="270" cy="444"/>
            </a:xfrm>
            <a:prstGeom prst="rect">
              <a:avLst/>
            </a:prstGeom>
            <a:noFill/>
            <a:ln w="9525">
              <a:noFill/>
              <a:miter lim="800000"/>
              <a:headEnd/>
              <a:tailEnd/>
            </a:ln>
          </p:spPr>
        </p:pic>
        <p:pic>
          <p:nvPicPr>
            <p:cNvPr id="40034" name="Picture 59" descr="DSCN5678"/>
            <p:cNvPicPr>
              <a:picLocks noChangeAspect="1" noChangeArrowheads="1"/>
            </p:cNvPicPr>
            <p:nvPr/>
          </p:nvPicPr>
          <p:blipFill>
            <a:blip r:embed="rId3" cstate="print"/>
            <a:srcRect l="31429" r="22858"/>
            <a:stretch>
              <a:fillRect/>
            </a:stretch>
          </p:blipFill>
          <p:spPr bwMode="auto">
            <a:xfrm>
              <a:off x="4704" y="576"/>
              <a:ext cx="270" cy="444"/>
            </a:xfrm>
            <a:prstGeom prst="rect">
              <a:avLst/>
            </a:prstGeom>
            <a:noFill/>
            <a:ln w="9525">
              <a:noFill/>
              <a:miter lim="800000"/>
              <a:headEnd/>
              <a:tailEnd/>
            </a:ln>
          </p:spPr>
        </p:pic>
        <p:pic>
          <p:nvPicPr>
            <p:cNvPr id="40035" name="Picture 60" descr="DSCN5678"/>
            <p:cNvPicPr>
              <a:picLocks noChangeAspect="1" noChangeArrowheads="1"/>
            </p:cNvPicPr>
            <p:nvPr/>
          </p:nvPicPr>
          <p:blipFill>
            <a:blip r:embed="rId3" cstate="print"/>
            <a:srcRect l="31429" r="22858"/>
            <a:stretch>
              <a:fillRect/>
            </a:stretch>
          </p:blipFill>
          <p:spPr bwMode="auto">
            <a:xfrm>
              <a:off x="4704" y="96"/>
              <a:ext cx="270" cy="444"/>
            </a:xfrm>
            <a:prstGeom prst="rect">
              <a:avLst/>
            </a:prstGeom>
            <a:noFill/>
            <a:ln w="9525">
              <a:noFill/>
              <a:miter lim="800000"/>
              <a:headEnd/>
              <a:tailEnd/>
            </a:ln>
          </p:spPr>
        </p:pic>
        <p:pic>
          <p:nvPicPr>
            <p:cNvPr id="40036" name="Picture 61" descr="DSCN5678"/>
            <p:cNvPicPr>
              <a:picLocks noChangeAspect="1" noChangeArrowheads="1"/>
            </p:cNvPicPr>
            <p:nvPr/>
          </p:nvPicPr>
          <p:blipFill>
            <a:blip r:embed="rId3" cstate="print"/>
            <a:srcRect l="31429" r="22858"/>
            <a:stretch>
              <a:fillRect/>
            </a:stretch>
          </p:blipFill>
          <p:spPr bwMode="auto">
            <a:xfrm>
              <a:off x="5040" y="1056"/>
              <a:ext cx="270" cy="444"/>
            </a:xfrm>
            <a:prstGeom prst="rect">
              <a:avLst/>
            </a:prstGeom>
            <a:noFill/>
            <a:ln w="9525">
              <a:noFill/>
              <a:miter lim="800000"/>
              <a:headEnd/>
              <a:tailEnd/>
            </a:ln>
          </p:spPr>
        </p:pic>
        <p:pic>
          <p:nvPicPr>
            <p:cNvPr id="40037" name="Picture 62" descr="DSCN5678"/>
            <p:cNvPicPr>
              <a:picLocks noChangeAspect="1" noChangeArrowheads="1"/>
            </p:cNvPicPr>
            <p:nvPr/>
          </p:nvPicPr>
          <p:blipFill>
            <a:blip r:embed="rId3" cstate="print"/>
            <a:srcRect l="31429" r="22858"/>
            <a:stretch>
              <a:fillRect/>
            </a:stretch>
          </p:blipFill>
          <p:spPr bwMode="auto">
            <a:xfrm>
              <a:off x="5376" y="1056"/>
              <a:ext cx="270" cy="444"/>
            </a:xfrm>
            <a:prstGeom prst="rect">
              <a:avLst/>
            </a:prstGeom>
            <a:noFill/>
            <a:ln w="9525">
              <a:noFill/>
              <a:miter lim="800000"/>
              <a:headEnd/>
              <a:tailEnd/>
            </a:ln>
          </p:spPr>
        </p:pic>
        <p:pic>
          <p:nvPicPr>
            <p:cNvPr id="40038" name="Picture 63" descr="DSCN5678"/>
            <p:cNvPicPr>
              <a:picLocks noChangeAspect="1" noChangeArrowheads="1"/>
            </p:cNvPicPr>
            <p:nvPr/>
          </p:nvPicPr>
          <p:blipFill>
            <a:blip r:embed="rId3" cstate="print"/>
            <a:srcRect l="31429" r="22858"/>
            <a:stretch>
              <a:fillRect/>
            </a:stretch>
          </p:blipFill>
          <p:spPr bwMode="auto">
            <a:xfrm>
              <a:off x="5040" y="576"/>
              <a:ext cx="270" cy="444"/>
            </a:xfrm>
            <a:prstGeom prst="rect">
              <a:avLst/>
            </a:prstGeom>
            <a:noFill/>
            <a:ln w="9525">
              <a:noFill/>
              <a:miter lim="800000"/>
              <a:headEnd/>
              <a:tailEnd/>
            </a:ln>
          </p:spPr>
        </p:pic>
        <p:pic>
          <p:nvPicPr>
            <p:cNvPr id="40039" name="Picture 64" descr="DSCN5678"/>
            <p:cNvPicPr>
              <a:picLocks noChangeAspect="1" noChangeArrowheads="1"/>
            </p:cNvPicPr>
            <p:nvPr/>
          </p:nvPicPr>
          <p:blipFill>
            <a:blip r:embed="rId3" cstate="print"/>
            <a:srcRect l="31429" r="22858"/>
            <a:stretch>
              <a:fillRect/>
            </a:stretch>
          </p:blipFill>
          <p:spPr bwMode="auto">
            <a:xfrm>
              <a:off x="5376" y="576"/>
              <a:ext cx="270" cy="444"/>
            </a:xfrm>
            <a:prstGeom prst="rect">
              <a:avLst/>
            </a:prstGeom>
            <a:noFill/>
            <a:ln w="9525">
              <a:noFill/>
              <a:miter lim="800000"/>
              <a:headEnd/>
              <a:tailEnd/>
            </a:ln>
          </p:spPr>
        </p:pic>
        <p:pic>
          <p:nvPicPr>
            <p:cNvPr id="40040" name="Picture 65" descr="DSCN5678"/>
            <p:cNvPicPr>
              <a:picLocks noChangeAspect="1" noChangeArrowheads="1"/>
            </p:cNvPicPr>
            <p:nvPr/>
          </p:nvPicPr>
          <p:blipFill>
            <a:blip r:embed="rId3" cstate="print"/>
            <a:srcRect l="31429" r="22858"/>
            <a:stretch>
              <a:fillRect/>
            </a:stretch>
          </p:blipFill>
          <p:spPr bwMode="auto">
            <a:xfrm>
              <a:off x="5040" y="96"/>
              <a:ext cx="270" cy="444"/>
            </a:xfrm>
            <a:prstGeom prst="rect">
              <a:avLst/>
            </a:prstGeom>
            <a:noFill/>
            <a:ln w="9525">
              <a:noFill/>
              <a:miter lim="800000"/>
              <a:headEnd/>
              <a:tailEnd/>
            </a:ln>
          </p:spPr>
        </p:pic>
        <p:pic>
          <p:nvPicPr>
            <p:cNvPr id="40041" name="Picture 66" descr="DSCN5678"/>
            <p:cNvPicPr>
              <a:picLocks noChangeAspect="1" noChangeArrowheads="1"/>
            </p:cNvPicPr>
            <p:nvPr/>
          </p:nvPicPr>
          <p:blipFill>
            <a:blip r:embed="rId3" cstate="print"/>
            <a:srcRect l="31429" r="22858"/>
            <a:stretch>
              <a:fillRect/>
            </a:stretch>
          </p:blipFill>
          <p:spPr bwMode="auto">
            <a:xfrm>
              <a:off x="5376" y="96"/>
              <a:ext cx="270" cy="444"/>
            </a:xfrm>
            <a:prstGeom prst="rect">
              <a:avLst/>
            </a:prstGeom>
            <a:noFill/>
            <a:ln w="9525">
              <a:noFill/>
              <a:miter lim="800000"/>
              <a:headEnd/>
              <a:tailEnd/>
            </a:ln>
          </p:spPr>
        </p:pic>
      </p:grpSp>
      <p:grpSp>
        <p:nvGrpSpPr>
          <p:cNvPr id="39943" name="Group 67"/>
          <p:cNvGrpSpPr>
            <a:grpSpLocks/>
          </p:cNvGrpSpPr>
          <p:nvPr/>
        </p:nvGrpSpPr>
        <p:grpSpPr bwMode="auto">
          <a:xfrm>
            <a:off x="4929188" y="42863"/>
            <a:ext cx="2028825" cy="2228850"/>
            <a:chOff x="4368" y="96"/>
            <a:chExt cx="1278" cy="1404"/>
          </a:xfrm>
        </p:grpSpPr>
        <p:pic>
          <p:nvPicPr>
            <p:cNvPr id="40018" name="Picture 68" descr="DSCN5678"/>
            <p:cNvPicPr>
              <a:picLocks noChangeAspect="1" noChangeArrowheads="1"/>
            </p:cNvPicPr>
            <p:nvPr/>
          </p:nvPicPr>
          <p:blipFill>
            <a:blip r:embed="rId3" cstate="print"/>
            <a:srcRect l="31429" r="22858"/>
            <a:stretch>
              <a:fillRect/>
            </a:stretch>
          </p:blipFill>
          <p:spPr bwMode="auto">
            <a:xfrm>
              <a:off x="4368" y="1056"/>
              <a:ext cx="270" cy="444"/>
            </a:xfrm>
            <a:prstGeom prst="rect">
              <a:avLst/>
            </a:prstGeom>
            <a:noFill/>
            <a:ln w="9525">
              <a:noFill/>
              <a:miter lim="800000"/>
              <a:headEnd/>
              <a:tailEnd/>
            </a:ln>
          </p:spPr>
        </p:pic>
        <p:pic>
          <p:nvPicPr>
            <p:cNvPr id="40019" name="Picture 69" descr="DSCN5678"/>
            <p:cNvPicPr>
              <a:picLocks noChangeAspect="1" noChangeArrowheads="1"/>
            </p:cNvPicPr>
            <p:nvPr/>
          </p:nvPicPr>
          <p:blipFill>
            <a:blip r:embed="rId3" cstate="print"/>
            <a:srcRect l="31429" r="22858"/>
            <a:stretch>
              <a:fillRect/>
            </a:stretch>
          </p:blipFill>
          <p:spPr bwMode="auto">
            <a:xfrm>
              <a:off x="4368" y="576"/>
              <a:ext cx="270" cy="444"/>
            </a:xfrm>
            <a:prstGeom prst="rect">
              <a:avLst/>
            </a:prstGeom>
            <a:noFill/>
            <a:ln w="9525">
              <a:noFill/>
              <a:miter lim="800000"/>
              <a:headEnd/>
              <a:tailEnd/>
            </a:ln>
          </p:spPr>
        </p:pic>
        <p:pic>
          <p:nvPicPr>
            <p:cNvPr id="40020" name="Picture 70" descr="DSCN5678"/>
            <p:cNvPicPr>
              <a:picLocks noChangeAspect="1" noChangeArrowheads="1"/>
            </p:cNvPicPr>
            <p:nvPr/>
          </p:nvPicPr>
          <p:blipFill>
            <a:blip r:embed="rId3" cstate="print"/>
            <a:srcRect l="31429" r="22858"/>
            <a:stretch>
              <a:fillRect/>
            </a:stretch>
          </p:blipFill>
          <p:spPr bwMode="auto">
            <a:xfrm>
              <a:off x="4368" y="96"/>
              <a:ext cx="270" cy="444"/>
            </a:xfrm>
            <a:prstGeom prst="rect">
              <a:avLst/>
            </a:prstGeom>
            <a:noFill/>
            <a:ln w="9525">
              <a:noFill/>
              <a:miter lim="800000"/>
              <a:headEnd/>
              <a:tailEnd/>
            </a:ln>
          </p:spPr>
        </p:pic>
        <p:pic>
          <p:nvPicPr>
            <p:cNvPr id="40021" name="Picture 71" descr="DSCN5678"/>
            <p:cNvPicPr>
              <a:picLocks noChangeAspect="1" noChangeArrowheads="1"/>
            </p:cNvPicPr>
            <p:nvPr/>
          </p:nvPicPr>
          <p:blipFill>
            <a:blip r:embed="rId3" cstate="print"/>
            <a:srcRect l="31429" r="22858"/>
            <a:stretch>
              <a:fillRect/>
            </a:stretch>
          </p:blipFill>
          <p:spPr bwMode="auto">
            <a:xfrm>
              <a:off x="4704" y="1056"/>
              <a:ext cx="270" cy="444"/>
            </a:xfrm>
            <a:prstGeom prst="rect">
              <a:avLst/>
            </a:prstGeom>
            <a:noFill/>
            <a:ln w="9525">
              <a:noFill/>
              <a:miter lim="800000"/>
              <a:headEnd/>
              <a:tailEnd/>
            </a:ln>
          </p:spPr>
        </p:pic>
        <p:pic>
          <p:nvPicPr>
            <p:cNvPr id="40022" name="Picture 72" descr="DSCN5678"/>
            <p:cNvPicPr>
              <a:picLocks noChangeAspect="1" noChangeArrowheads="1"/>
            </p:cNvPicPr>
            <p:nvPr/>
          </p:nvPicPr>
          <p:blipFill>
            <a:blip r:embed="rId3" cstate="print"/>
            <a:srcRect l="31429" r="22858"/>
            <a:stretch>
              <a:fillRect/>
            </a:stretch>
          </p:blipFill>
          <p:spPr bwMode="auto">
            <a:xfrm>
              <a:off x="4704" y="576"/>
              <a:ext cx="270" cy="444"/>
            </a:xfrm>
            <a:prstGeom prst="rect">
              <a:avLst/>
            </a:prstGeom>
            <a:noFill/>
            <a:ln w="9525">
              <a:noFill/>
              <a:miter lim="800000"/>
              <a:headEnd/>
              <a:tailEnd/>
            </a:ln>
          </p:spPr>
        </p:pic>
        <p:pic>
          <p:nvPicPr>
            <p:cNvPr id="40023" name="Picture 73" descr="DSCN5678"/>
            <p:cNvPicPr>
              <a:picLocks noChangeAspect="1" noChangeArrowheads="1"/>
            </p:cNvPicPr>
            <p:nvPr/>
          </p:nvPicPr>
          <p:blipFill>
            <a:blip r:embed="rId3" cstate="print"/>
            <a:srcRect l="31429" r="22858"/>
            <a:stretch>
              <a:fillRect/>
            </a:stretch>
          </p:blipFill>
          <p:spPr bwMode="auto">
            <a:xfrm>
              <a:off x="4704" y="96"/>
              <a:ext cx="270" cy="444"/>
            </a:xfrm>
            <a:prstGeom prst="rect">
              <a:avLst/>
            </a:prstGeom>
            <a:noFill/>
            <a:ln w="9525">
              <a:noFill/>
              <a:miter lim="800000"/>
              <a:headEnd/>
              <a:tailEnd/>
            </a:ln>
          </p:spPr>
        </p:pic>
        <p:pic>
          <p:nvPicPr>
            <p:cNvPr id="40024" name="Picture 74" descr="DSCN5678"/>
            <p:cNvPicPr>
              <a:picLocks noChangeAspect="1" noChangeArrowheads="1"/>
            </p:cNvPicPr>
            <p:nvPr/>
          </p:nvPicPr>
          <p:blipFill>
            <a:blip r:embed="rId3" cstate="print"/>
            <a:srcRect l="31429" r="22858"/>
            <a:stretch>
              <a:fillRect/>
            </a:stretch>
          </p:blipFill>
          <p:spPr bwMode="auto">
            <a:xfrm>
              <a:off x="5040" y="1056"/>
              <a:ext cx="270" cy="444"/>
            </a:xfrm>
            <a:prstGeom prst="rect">
              <a:avLst/>
            </a:prstGeom>
            <a:noFill/>
            <a:ln w="9525">
              <a:noFill/>
              <a:miter lim="800000"/>
              <a:headEnd/>
              <a:tailEnd/>
            </a:ln>
          </p:spPr>
        </p:pic>
        <p:pic>
          <p:nvPicPr>
            <p:cNvPr id="40025" name="Picture 75" descr="DSCN5678"/>
            <p:cNvPicPr>
              <a:picLocks noChangeAspect="1" noChangeArrowheads="1"/>
            </p:cNvPicPr>
            <p:nvPr/>
          </p:nvPicPr>
          <p:blipFill>
            <a:blip r:embed="rId3" cstate="print"/>
            <a:srcRect l="31429" r="22858"/>
            <a:stretch>
              <a:fillRect/>
            </a:stretch>
          </p:blipFill>
          <p:spPr bwMode="auto">
            <a:xfrm>
              <a:off x="5376" y="1056"/>
              <a:ext cx="270" cy="444"/>
            </a:xfrm>
            <a:prstGeom prst="rect">
              <a:avLst/>
            </a:prstGeom>
            <a:noFill/>
            <a:ln w="9525">
              <a:noFill/>
              <a:miter lim="800000"/>
              <a:headEnd/>
              <a:tailEnd/>
            </a:ln>
          </p:spPr>
        </p:pic>
        <p:pic>
          <p:nvPicPr>
            <p:cNvPr id="40026" name="Picture 76" descr="DSCN5678"/>
            <p:cNvPicPr>
              <a:picLocks noChangeAspect="1" noChangeArrowheads="1"/>
            </p:cNvPicPr>
            <p:nvPr/>
          </p:nvPicPr>
          <p:blipFill>
            <a:blip r:embed="rId3" cstate="print"/>
            <a:srcRect l="31429" r="22858"/>
            <a:stretch>
              <a:fillRect/>
            </a:stretch>
          </p:blipFill>
          <p:spPr bwMode="auto">
            <a:xfrm>
              <a:off x="5040" y="576"/>
              <a:ext cx="270" cy="444"/>
            </a:xfrm>
            <a:prstGeom prst="rect">
              <a:avLst/>
            </a:prstGeom>
            <a:noFill/>
            <a:ln w="9525">
              <a:noFill/>
              <a:miter lim="800000"/>
              <a:headEnd/>
              <a:tailEnd/>
            </a:ln>
          </p:spPr>
        </p:pic>
        <p:pic>
          <p:nvPicPr>
            <p:cNvPr id="40027" name="Picture 77" descr="DSCN5678"/>
            <p:cNvPicPr>
              <a:picLocks noChangeAspect="1" noChangeArrowheads="1"/>
            </p:cNvPicPr>
            <p:nvPr/>
          </p:nvPicPr>
          <p:blipFill>
            <a:blip r:embed="rId3" cstate="print"/>
            <a:srcRect l="31429" r="22858"/>
            <a:stretch>
              <a:fillRect/>
            </a:stretch>
          </p:blipFill>
          <p:spPr bwMode="auto">
            <a:xfrm>
              <a:off x="5376" y="576"/>
              <a:ext cx="270" cy="444"/>
            </a:xfrm>
            <a:prstGeom prst="rect">
              <a:avLst/>
            </a:prstGeom>
            <a:noFill/>
            <a:ln w="9525">
              <a:noFill/>
              <a:miter lim="800000"/>
              <a:headEnd/>
              <a:tailEnd/>
            </a:ln>
          </p:spPr>
        </p:pic>
        <p:pic>
          <p:nvPicPr>
            <p:cNvPr id="40028" name="Picture 78" descr="DSCN5678"/>
            <p:cNvPicPr>
              <a:picLocks noChangeAspect="1" noChangeArrowheads="1"/>
            </p:cNvPicPr>
            <p:nvPr/>
          </p:nvPicPr>
          <p:blipFill>
            <a:blip r:embed="rId3" cstate="print"/>
            <a:srcRect l="31429" r="22858"/>
            <a:stretch>
              <a:fillRect/>
            </a:stretch>
          </p:blipFill>
          <p:spPr bwMode="auto">
            <a:xfrm>
              <a:off x="5040" y="96"/>
              <a:ext cx="270" cy="444"/>
            </a:xfrm>
            <a:prstGeom prst="rect">
              <a:avLst/>
            </a:prstGeom>
            <a:noFill/>
            <a:ln w="9525">
              <a:noFill/>
              <a:miter lim="800000"/>
              <a:headEnd/>
              <a:tailEnd/>
            </a:ln>
          </p:spPr>
        </p:pic>
        <p:pic>
          <p:nvPicPr>
            <p:cNvPr id="40029" name="Picture 79" descr="DSCN5678"/>
            <p:cNvPicPr>
              <a:picLocks noChangeAspect="1" noChangeArrowheads="1"/>
            </p:cNvPicPr>
            <p:nvPr/>
          </p:nvPicPr>
          <p:blipFill>
            <a:blip r:embed="rId3" cstate="print"/>
            <a:srcRect l="31429" r="22858"/>
            <a:stretch>
              <a:fillRect/>
            </a:stretch>
          </p:blipFill>
          <p:spPr bwMode="auto">
            <a:xfrm>
              <a:off x="5376" y="96"/>
              <a:ext cx="270" cy="444"/>
            </a:xfrm>
            <a:prstGeom prst="rect">
              <a:avLst/>
            </a:prstGeom>
            <a:noFill/>
            <a:ln w="9525">
              <a:noFill/>
              <a:miter lim="800000"/>
              <a:headEnd/>
              <a:tailEnd/>
            </a:ln>
          </p:spPr>
        </p:pic>
      </p:grpSp>
      <p:grpSp>
        <p:nvGrpSpPr>
          <p:cNvPr id="39944" name="Group 80"/>
          <p:cNvGrpSpPr>
            <a:grpSpLocks/>
          </p:cNvGrpSpPr>
          <p:nvPr/>
        </p:nvGrpSpPr>
        <p:grpSpPr bwMode="auto">
          <a:xfrm>
            <a:off x="714375" y="42863"/>
            <a:ext cx="2028825" cy="2228850"/>
            <a:chOff x="4368" y="96"/>
            <a:chExt cx="1278" cy="1404"/>
          </a:xfrm>
        </p:grpSpPr>
        <p:pic>
          <p:nvPicPr>
            <p:cNvPr id="40006" name="Picture 81" descr="DSCN5678"/>
            <p:cNvPicPr>
              <a:picLocks noChangeAspect="1" noChangeArrowheads="1"/>
            </p:cNvPicPr>
            <p:nvPr/>
          </p:nvPicPr>
          <p:blipFill>
            <a:blip r:embed="rId3" cstate="print"/>
            <a:srcRect l="31429" r="22858"/>
            <a:stretch>
              <a:fillRect/>
            </a:stretch>
          </p:blipFill>
          <p:spPr bwMode="auto">
            <a:xfrm>
              <a:off x="4368" y="1056"/>
              <a:ext cx="270" cy="444"/>
            </a:xfrm>
            <a:prstGeom prst="rect">
              <a:avLst/>
            </a:prstGeom>
            <a:noFill/>
            <a:ln w="9525">
              <a:noFill/>
              <a:miter lim="800000"/>
              <a:headEnd/>
              <a:tailEnd/>
            </a:ln>
          </p:spPr>
        </p:pic>
        <p:pic>
          <p:nvPicPr>
            <p:cNvPr id="40007" name="Picture 82" descr="DSCN5678"/>
            <p:cNvPicPr>
              <a:picLocks noChangeAspect="1" noChangeArrowheads="1"/>
            </p:cNvPicPr>
            <p:nvPr/>
          </p:nvPicPr>
          <p:blipFill>
            <a:blip r:embed="rId3" cstate="print"/>
            <a:srcRect l="31429" r="22858"/>
            <a:stretch>
              <a:fillRect/>
            </a:stretch>
          </p:blipFill>
          <p:spPr bwMode="auto">
            <a:xfrm>
              <a:off x="4368" y="576"/>
              <a:ext cx="270" cy="444"/>
            </a:xfrm>
            <a:prstGeom prst="rect">
              <a:avLst/>
            </a:prstGeom>
            <a:noFill/>
            <a:ln w="9525">
              <a:noFill/>
              <a:miter lim="800000"/>
              <a:headEnd/>
              <a:tailEnd/>
            </a:ln>
          </p:spPr>
        </p:pic>
        <p:pic>
          <p:nvPicPr>
            <p:cNvPr id="40008" name="Picture 83" descr="DSCN5678"/>
            <p:cNvPicPr>
              <a:picLocks noChangeAspect="1" noChangeArrowheads="1"/>
            </p:cNvPicPr>
            <p:nvPr/>
          </p:nvPicPr>
          <p:blipFill>
            <a:blip r:embed="rId3" cstate="print"/>
            <a:srcRect l="31429" r="22858"/>
            <a:stretch>
              <a:fillRect/>
            </a:stretch>
          </p:blipFill>
          <p:spPr bwMode="auto">
            <a:xfrm>
              <a:off x="4368" y="96"/>
              <a:ext cx="270" cy="444"/>
            </a:xfrm>
            <a:prstGeom prst="rect">
              <a:avLst/>
            </a:prstGeom>
            <a:noFill/>
            <a:ln w="9525">
              <a:noFill/>
              <a:miter lim="800000"/>
              <a:headEnd/>
              <a:tailEnd/>
            </a:ln>
          </p:spPr>
        </p:pic>
        <p:pic>
          <p:nvPicPr>
            <p:cNvPr id="40009" name="Picture 84" descr="DSCN5678"/>
            <p:cNvPicPr>
              <a:picLocks noChangeAspect="1" noChangeArrowheads="1"/>
            </p:cNvPicPr>
            <p:nvPr/>
          </p:nvPicPr>
          <p:blipFill>
            <a:blip r:embed="rId3" cstate="print"/>
            <a:srcRect l="31429" r="22858"/>
            <a:stretch>
              <a:fillRect/>
            </a:stretch>
          </p:blipFill>
          <p:spPr bwMode="auto">
            <a:xfrm>
              <a:off x="4704" y="1056"/>
              <a:ext cx="270" cy="444"/>
            </a:xfrm>
            <a:prstGeom prst="rect">
              <a:avLst/>
            </a:prstGeom>
            <a:noFill/>
            <a:ln w="9525">
              <a:noFill/>
              <a:miter lim="800000"/>
              <a:headEnd/>
              <a:tailEnd/>
            </a:ln>
          </p:spPr>
        </p:pic>
        <p:pic>
          <p:nvPicPr>
            <p:cNvPr id="40010" name="Picture 85" descr="DSCN5678"/>
            <p:cNvPicPr>
              <a:picLocks noChangeAspect="1" noChangeArrowheads="1"/>
            </p:cNvPicPr>
            <p:nvPr/>
          </p:nvPicPr>
          <p:blipFill>
            <a:blip r:embed="rId3" cstate="print"/>
            <a:srcRect l="31429" r="22858"/>
            <a:stretch>
              <a:fillRect/>
            </a:stretch>
          </p:blipFill>
          <p:spPr bwMode="auto">
            <a:xfrm>
              <a:off x="4704" y="576"/>
              <a:ext cx="270" cy="444"/>
            </a:xfrm>
            <a:prstGeom prst="rect">
              <a:avLst/>
            </a:prstGeom>
            <a:noFill/>
            <a:ln w="9525">
              <a:noFill/>
              <a:miter lim="800000"/>
              <a:headEnd/>
              <a:tailEnd/>
            </a:ln>
          </p:spPr>
        </p:pic>
        <p:pic>
          <p:nvPicPr>
            <p:cNvPr id="40011" name="Picture 86" descr="DSCN5678"/>
            <p:cNvPicPr>
              <a:picLocks noChangeAspect="1" noChangeArrowheads="1"/>
            </p:cNvPicPr>
            <p:nvPr/>
          </p:nvPicPr>
          <p:blipFill>
            <a:blip r:embed="rId3" cstate="print"/>
            <a:srcRect l="31429" r="22858"/>
            <a:stretch>
              <a:fillRect/>
            </a:stretch>
          </p:blipFill>
          <p:spPr bwMode="auto">
            <a:xfrm>
              <a:off x="4704" y="96"/>
              <a:ext cx="270" cy="444"/>
            </a:xfrm>
            <a:prstGeom prst="rect">
              <a:avLst/>
            </a:prstGeom>
            <a:noFill/>
            <a:ln w="9525">
              <a:noFill/>
              <a:miter lim="800000"/>
              <a:headEnd/>
              <a:tailEnd/>
            </a:ln>
          </p:spPr>
        </p:pic>
        <p:pic>
          <p:nvPicPr>
            <p:cNvPr id="40012" name="Picture 87" descr="DSCN5678"/>
            <p:cNvPicPr>
              <a:picLocks noChangeAspect="1" noChangeArrowheads="1"/>
            </p:cNvPicPr>
            <p:nvPr/>
          </p:nvPicPr>
          <p:blipFill>
            <a:blip r:embed="rId3" cstate="print"/>
            <a:srcRect l="31429" r="22858"/>
            <a:stretch>
              <a:fillRect/>
            </a:stretch>
          </p:blipFill>
          <p:spPr bwMode="auto">
            <a:xfrm>
              <a:off x="5040" y="1056"/>
              <a:ext cx="270" cy="444"/>
            </a:xfrm>
            <a:prstGeom prst="rect">
              <a:avLst/>
            </a:prstGeom>
            <a:noFill/>
            <a:ln w="9525">
              <a:noFill/>
              <a:miter lim="800000"/>
              <a:headEnd/>
              <a:tailEnd/>
            </a:ln>
          </p:spPr>
        </p:pic>
        <p:pic>
          <p:nvPicPr>
            <p:cNvPr id="40013" name="Picture 88" descr="DSCN5678"/>
            <p:cNvPicPr>
              <a:picLocks noChangeAspect="1" noChangeArrowheads="1"/>
            </p:cNvPicPr>
            <p:nvPr/>
          </p:nvPicPr>
          <p:blipFill>
            <a:blip r:embed="rId3" cstate="print"/>
            <a:srcRect l="31429" r="22858"/>
            <a:stretch>
              <a:fillRect/>
            </a:stretch>
          </p:blipFill>
          <p:spPr bwMode="auto">
            <a:xfrm>
              <a:off x="5376" y="1056"/>
              <a:ext cx="270" cy="444"/>
            </a:xfrm>
            <a:prstGeom prst="rect">
              <a:avLst/>
            </a:prstGeom>
            <a:noFill/>
            <a:ln w="9525">
              <a:noFill/>
              <a:miter lim="800000"/>
              <a:headEnd/>
              <a:tailEnd/>
            </a:ln>
          </p:spPr>
        </p:pic>
        <p:pic>
          <p:nvPicPr>
            <p:cNvPr id="40014" name="Picture 89" descr="DSCN5678"/>
            <p:cNvPicPr>
              <a:picLocks noChangeAspect="1" noChangeArrowheads="1"/>
            </p:cNvPicPr>
            <p:nvPr/>
          </p:nvPicPr>
          <p:blipFill>
            <a:blip r:embed="rId3" cstate="print"/>
            <a:srcRect l="31429" r="22858"/>
            <a:stretch>
              <a:fillRect/>
            </a:stretch>
          </p:blipFill>
          <p:spPr bwMode="auto">
            <a:xfrm>
              <a:off x="5040" y="576"/>
              <a:ext cx="270" cy="444"/>
            </a:xfrm>
            <a:prstGeom prst="rect">
              <a:avLst/>
            </a:prstGeom>
            <a:noFill/>
            <a:ln w="9525">
              <a:noFill/>
              <a:miter lim="800000"/>
              <a:headEnd/>
              <a:tailEnd/>
            </a:ln>
          </p:spPr>
        </p:pic>
        <p:pic>
          <p:nvPicPr>
            <p:cNvPr id="40015" name="Picture 90" descr="DSCN5678"/>
            <p:cNvPicPr>
              <a:picLocks noChangeAspect="1" noChangeArrowheads="1"/>
            </p:cNvPicPr>
            <p:nvPr/>
          </p:nvPicPr>
          <p:blipFill>
            <a:blip r:embed="rId3" cstate="print"/>
            <a:srcRect l="31429" r="22858"/>
            <a:stretch>
              <a:fillRect/>
            </a:stretch>
          </p:blipFill>
          <p:spPr bwMode="auto">
            <a:xfrm>
              <a:off x="5376" y="576"/>
              <a:ext cx="270" cy="444"/>
            </a:xfrm>
            <a:prstGeom prst="rect">
              <a:avLst/>
            </a:prstGeom>
            <a:noFill/>
            <a:ln w="9525">
              <a:noFill/>
              <a:miter lim="800000"/>
              <a:headEnd/>
              <a:tailEnd/>
            </a:ln>
          </p:spPr>
        </p:pic>
        <p:pic>
          <p:nvPicPr>
            <p:cNvPr id="40016" name="Picture 91" descr="DSCN5678"/>
            <p:cNvPicPr>
              <a:picLocks noChangeAspect="1" noChangeArrowheads="1"/>
            </p:cNvPicPr>
            <p:nvPr/>
          </p:nvPicPr>
          <p:blipFill>
            <a:blip r:embed="rId3" cstate="print"/>
            <a:srcRect l="31429" r="22858"/>
            <a:stretch>
              <a:fillRect/>
            </a:stretch>
          </p:blipFill>
          <p:spPr bwMode="auto">
            <a:xfrm>
              <a:off x="5040" y="96"/>
              <a:ext cx="270" cy="444"/>
            </a:xfrm>
            <a:prstGeom prst="rect">
              <a:avLst/>
            </a:prstGeom>
            <a:noFill/>
            <a:ln w="9525">
              <a:noFill/>
              <a:miter lim="800000"/>
              <a:headEnd/>
              <a:tailEnd/>
            </a:ln>
          </p:spPr>
        </p:pic>
        <p:pic>
          <p:nvPicPr>
            <p:cNvPr id="40017" name="Picture 92" descr="DSCN5678"/>
            <p:cNvPicPr>
              <a:picLocks noChangeAspect="1" noChangeArrowheads="1"/>
            </p:cNvPicPr>
            <p:nvPr/>
          </p:nvPicPr>
          <p:blipFill>
            <a:blip r:embed="rId3" cstate="print"/>
            <a:srcRect l="31429" r="22858"/>
            <a:stretch>
              <a:fillRect/>
            </a:stretch>
          </p:blipFill>
          <p:spPr bwMode="auto">
            <a:xfrm>
              <a:off x="5376" y="96"/>
              <a:ext cx="270" cy="444"/>
            </a:xfrm>
            <a:prstGeom prst="rect">
              <a:avLst/>
            </a:prstGeom>
            <a:noFill/>
            <a:ln w="9525">
              <a:noFill/>
              <a:miter lim="800000"/>
              <a:headEnd/>
              <a:tailEnd/>
            </a:ln>
          </p:spPr>
        </p:pic>
      </p:grpSp>
      <p:grpSp>
        <p:nvGrpSpPr>
          <p:cNvPr id="39945" name="Group 93"/>
          <p:cNvGrpSpPr>
            <a:grpSpLocks/>
          </p:cNvGrpSpPr>
          <p:nvPr/>
        </p:nvGrpSpPr>
        <p:grpSpPr bwMode="auto">
          <a:xfrm>
            <a:off x="709613" y="2362200"/>
            <a:ext cx="428625" cy="2228850"/>
            <a:chOff x="447" y="1488"/>
            <a:chExt cx="270" cy="1404"/>
          </a:xfrm>
        </p:grpSpPr>
        <p:pic>
          <p:nvPicPr>
            <p:cNvPr id="40003" name="Picture 94" descr="DSCN5678"/>
            <p:cNvPicPr>
              <a:picLocks noChangeAspect="1" noChangeArrowheads="1"/>
            </p:cNvPicPr>
            <p:nvPr/>
          </p:nvPicPr>
          <p:blipFill>
            <a:blip r:embed="rId3" cstate="print"/>
            <a:srcRect l="31429" r="22858"/>
            <a:stretch>
              <a:fillRect/>
            </a:stretch>
          </p:blipFill>
          <p:spPr bwMode="auto">
            <a:xfrm>
              <a:off x="447" y="2448"/>
              <a:ext cx="270" cy="444"/>
            </a:xfrm>
            <a:prstGeom prst="rect">
              <a:avLst/>
            </a:prstGeom>
            <a:noFill/>
            <a:ln w="9525">
              <a:noFill/>
              <a:miter lim="800000"/>
              <a:headEnd/>
              <a:tailEnd/>
            </a:ln>
          </p:spPr>
        </p:pic>
        <p:pic>
          <p:nvPicPr>
            <p:cNvPr id="40004" name="Picture 95" descr="DSCN5678"/>
            <p:cNvPicPr>
              <a:picLocks noChangeAspect="1" noChangeArrowheads="1"/>
            </p:cNvPicPr>
            <p:nvPr/>
          </p:nvPicPr>
          <p:blipFill>
            <a:blip r:embed="rId3" cstate="print"/>
            <a:srcRect l="31429" r="22858"/>
            <a:stretch>
              <a:fillRect/>
            </a:stretch>
          </p:blipFill>
          <p:spPr bwMode="auto">
            <a:xfrm>
              <a:off x="447" y="1968"/>
              <a:ext cx="270" cy="444"/>
            </a:xfrm>
            <a:prstGeom prst="rect">
              <a:avLst/>
            </a:prstGeom>
            <a:noFill/>
            <a:ln w="9525">
              <a:noFill/>
              <a:miter lim="800000"/>
              <a:headEnd/>
              <a:tailEnd/>
            </a:ln>
          </p:spPr>
        </p:pic>
        <p:pic>
          <p:nvPicPr>
            <p:cNvPr id="40005" name="Picture 96" descr="DSCN5678"/>
            <p:cNvPicPr>
              <a:picLocks noChangeAspect="1" noChangeArrowheads="1"/>
            </p:cNvPicPr>
            <p:nvPr/>
          </p:nvPicPr>
          <p:blipFill>
            <a:blip r:embed="rId3" cstate="print"/>
            <a:srcRect l="31429" r="22858"/>
            <a:stretch>
              <a:fillRect/>
            </a:stretch>
          </p:blipFill>
          <p:spPr bwMode="auto">
            <a:xfrm>
              <a:off x="447" y="1488"/>
              <a:ext cx="270" cy="444"/>
            </a:xfrm>
            <a:prstGeom prst="rect">
              <a:avLst/>
            </a:prstGeom>
            <a:noFill/>
            <a:ln w="9525">
              <a:noFill/>
              <a:miter lim="800000"/>
              <a:headEnd/>
              <a:tailEnd/>
            </a:ln>
          </p:spPr>
        </p:pic>
      </p:grpSp>
      <p:pic>
        <p:nvPicPr>
          <p:cNvPr id="39946" name="Picture 97" descr="DSCN5678"/>
          <p:cNvPicPr>
            <a:picLocks noChangeAspect="1" noChangeArrowheads="1"/>
          </p:cNvPicPr>
          <p:nvPr/>
        </p:nvPicPr>
        <p:blipFill>
          <a:blip r:embed="rId3" cstate="print"/>
          <a:srcRect l="31429" r="22858"/>
          <a:stretch>
            <a:fillRect/>
          </a:stretch>
        </p:blipFill>
        <p:spPr bwMode="auto">
          <a:xfrm>
            <a:off x="1243013" y="3886200"/>
            <a:ext cx="428625" cy="704850"/>
          </a:xfrm>
          <a:prstGeom prst="rect">
            <a:avLst/>
          </a:prstGeom>
          <a:noFill/>
          <a:ln w="9525">
            <a:noFill/>
            <a:miter lim="800000"/>
            <a:headEnd/>
            <a:tailEnd/>
          </a:ln>
        </p:spPr>
      </p:pic>
      <p:pic>
        <p:nvPicPr>
          <p:cNvPr id="39947" name="Picture 98" descr="DSCN5678"/>
          <p:cNvPicPr>
            <a:picLocks noChangeAspect="1" noChangeArrowheads="1"/>
          </p:cNvPicPr>
          <p:nvPr/>
        </p:nvPicPr>
        <p:blipFill>
          <a:blip r:embed="rId3" cstate="print"/>
          <a:srcRect l="31429" r="22858"/>
          <a:stretch>
            <a:fillRect/>
          </a:stretch>
        </p:blipFill>
        <p:spPr bwMode="auto">
          <a:xfrm>
            <a:off x="1243013" y="3124200"/>
            <a:ext cx="428625" cy="704850"/>
          </a:xfrm>
          <a:prstGeom prst="rect">
            <a:avLst/>
          </a:prstGeom>
          <a:noFill/>
          <a:ln w="9525">
            <a:noFill/>
            <a:miter lim="800000"/>
            <a:headEnd/>
            <a:tailEnd/>
          </a:ln>
        </p:spPr>
      </p:pic>
      <p:pic>
        <p:nvPicPr>
          <p:cNvPr id="39948" name="Picture 99" descr="DSCN5678"/>
          <p:cNvPicPr>
            <a:picLocks noChangeAspect="1" noChangeArrowheads="1"/>
          </p:cNvPicPr>
          <p:nvPr/>
        </p:nvPicPr>
        <p:blipFill>
          <a:blip r:embed="rId3" cstate="print"/>
          <a:srcRect l="31429" r="22858"/>
          <a:stretch>
            <a:fillRect/>
          </a:stretch>
        </p:blipFill>
        <p:spPr bwMode="auto">
          <a:xfrm>
            <a:off x="1243013" y="2362200"/>
            <a:ext cx="428625" cy="704850"/>
          </a:xfrm>
          <a:prstGeom prst="rect">
            <a:avLst/>
          </a:prstGeom>
          <a:noFill/>
          <a:ln w="9525">
            <a:noFill/>
            <a:miter lim="800000"/>
            <a:headEnd/>
            <a:tailEnd/>
          </a:ln>
        </p:spPr>
      </p:pic>
      <p:pic>
        <p:nvPicPr>
          <p:cNvPr id="39949" name="Picture 100" descr="DSCN5678"/>
          <p:cNvPicPr>
            <a:picLocks noChangeAspect="1" noChangeArrowheads="1"/>
          </p:cNvPicPr>
          <p:nvPr/>
        </p:nvPicPr>
        <p:blipFill>
          <a:blip r:embed="rId3" cstate="print"/>
          <a:srcRect l="31429" r="22858"/>
          <a:stretch>
            <a:fillRect/>
          </a:stretch>
        </p:blipFill>
        <p:spPr bwMode="auto">
          <a:xfrm>
            <a:off x="1776413" y="3886200"/>
            <a:ext cx="428625" cy="704850"/>
          </a:xfrm>
          <a:prstGeom prst="rect">
            <a:avLst/>
          </a:prstGeom>
          <a:noFill/>
          <a:ln w="9525">
            <a:noFill/>
            <a:miter lim="800000"/>
            <a:headEnd/>
            <a:tailEnd/>
          </a:ln>
        </p:spPr>
      </p:pic>
      <p:pic>
        <p:nvPicPr>
          <p:cNvPr id="39950" name="Picture 101" descr="DSCN5678"/>
          <p:cNvPicPr>
            <a:picLocks noChangeAspect="1" noChangeArrowheads="1"/>
          </p:cNvPicPr>
          <p:nvPr/>
        </p:nvPicPr>
        <p:blipFill>
          <a:blip r:embed="rId3" cstate="print"/>
          <a:srcRect l="31429" r="22858"/>
          <a:stretch>
            <a:fillRect/>
          </a:stretch>
        </p:blipFill>
        <p:spPr bwMode="auto">
          <a:xfrm>
            <a:off x="2309813" y="3886200"/>
            <a:ext cx="428625" cy="704850"/>
          </a:xfrm>
          <a:prstGeom prst="rect">
            <a:avLst/>
          </a:prstGeom>
          <a:noFill/>
          <a:ln w="9525">
            <a:noFill/>
            <a:miter lim="800000"/>
            <a:headEnd/>
            <a:tailEnd/>
          </a:ln>
        </p:spPr>
      </p:pic>
      <p:pic>
        <p:nvPicPr>
          <p:cNvPr id="39951" name="Picture 102" descr="DSCN5678"/>
          <p:cNvPicPr>
            <a:picLocks noChangeAspect="1" noChangeArrowheads="1"/>
          </p:cNvPicPr>
          <p:nvPr/>
        </p:nvPicPr>
        <p:blipFill>
          <a:blip r:embed="rId3" cstate="print"/>
          <a:srcRect l="31429" r="22858"/>
          <a:stretch>
            <a:fillRect/>
          </a:stretch>
        </p:blipFill>
        <p:spPr bwMode="auto">
          <a:xfrm>
            <a:off x="1776413" y="3124200"/>
            <a:ext cx="428625" cy="704850"/>
          </a:xfrm>
          <a:prstGeom prst="rect">
            <a:avLst/>
          </a:prstGeom>
          <a:noFill/>
          <a:ln w="9525">
            <a:noFill/>
            <a:miter lim="800000"/>
            <a:headEnd/>
            <a:tailEnd/>
          </a:ln>
        </p:spPr>
      </p:pic>
      <p:pic>
        <p:nvPicPr>
          <p:cNvPr id="39952" name="Picture 103" descr="DSCN5678"/>
          <p:cNvPicPr>
            <a:picLocks noChangeAspect="1" noChangeArrowheads="1"/>
          </p:cNvPicPr>
          <p:nvPr/>
        </p:nvPicPr>
        <p:blipFill>
          <a:blip r:embed="rId3" cstate="print"/>
          <a:srcRect l="31429" r="22858"/>
          <a:stretch>
            <a:fillRect/>
          </a:stretch>
        </p:blipFill>
        <p:spPr bwMode="auto">
          <a:xfrm>
            <a:off x="2309813" y="3124200"/>
            <a:ext cx="428625" cy="704850"/>
          </a:xfrm>
          <a:prstGeom prst="rect">
            <a:avLst/>
          </a:prstGeom>
          <a:noFill/>
          <a:ln w="9525">
            <a:noFill/>
            <a:miter lim="800000"/>
            <a:headEnd/>
            <a:tailEnd/>
          </a:ln>
        </p:spPr>
      </p:pic>
      <p:pic>
        <p:nvPicPr>
          <p:cNvPr id="39953" name="Picture 104" descr="DSCN5678"/>
          <p:cNvPicPr>
            <a:picLocks noChangeAspect="1" noChangeArrowheads="1"/>
          </p:cNvPicPr>
          <p:nvPr/>
        </p:nvPicPr>
        <p:blipFill>
          <a:blip r:embed="rId3" cstate="print"/>
          <a:srcRect l="31429" r="22858"/>
          <a:stretch>
            <a:fillRect/>
          </a:stretch>
        </p:blipFill>
        <p:spPr bwMode="auto">
          <a:xfrm>
            <a:off x="1776413" y="2362200"/>
            <a:ext cx="428625" cy="704850"/>
          </a:xfrm>
          <a:prstGeom prst="rect">
            <a:avLst/>
          </a:prstGeom>
          <a:noFill/>
          <a:ln w="9525">
            <a:noFill/>
            <a:miter lim="800000"/>
            <a:headEnd/>
            <a:tailEnd/>
          </a:ln>
        </p:spPr>
      </p:pic>
      <p:pic>
        <p:nvPicPr>
          <p:cNvPr id="39954" name="Picture 105" descr="DSCN5678"/>
          <p:cNvPicPr>
            <a:picLocks noChangeAspect="1" noChangeArrowheads="1"/>
          </p:cNvPicPr>
          <p:nvPr/>
        </p:nvPicPr>
        <p:blipFill>
          <a:blip r:embed="rId3" cstate="print"/>
          <a:srcRect l="31429" r="22858"/>
          <a:stretch>
            <a:fillRect/>
          </a:stretch>
        </p:blipFill>
        <p:spPr bwMode="auto">
          <a:xfrm>
            <a:off x="2309813" y="2362200"/>
            <a:ext cx="428625" cy="704850"/>
          </a:xfrm>
          <a:prstGeom prst="rect">
            <a:avLst/>
          </a:prstGeom>
          <a:noFill/>
          <a:ln w="9525">
            <a:noFill/>
            <a:miter lim="800000"/>
            <a:headEnd/>
            <a:tailEnd/>
          </a:ln>
        </p:spPr>
      </p:pic>
      <p:pic>
        <p:nvPicPr>
          <p:cNvPr id="39955" name="Picture 106" descr="DSCN5678"/>
          <p:cNvPicPr>
            <a:picLocks noChangeAspect="1" noChangeArrowheads="1"/>
          </p:cNvPicPr>
          <p:nvPr/>
        </p:nvPicPr>
        <p:blipFill>
          <a:blip r:embed="rId3" cstate="print"/>
          <a:srcRect l="31429" r="22858"/>
          <a:stretch>
            <a:fillRect/>
          </a:stretch>
        </p:blipFill>
        <p:spPr bwMode="auto">
          <a:xfrm>
            <a:off x="7062788" y="5419725"/>
            <a:ext cx="428625" cy="704850"/>
          </a:xfrm>
          <a:prstGeom prst="rect">
            <a:avLst/>
          </a:prstGeom>
          <a:noFill/>
          <a:ln w="9525">
            <a:noFill/>
            <a:miter lim="800000"/>
            <a:headEnd/>
            <a:tailEnd/>
          </a:ln>
        </p:spPr>
      </p:pic>
      <p:pic>
        <p:nvPicPr>
          <p:cNvPr id="39956" name="Picture 107" descr="DSCN5678"/>
          <p:cNvPicPr>
            <a:picLocks noChangeAspect="1" noChangeArrowheads="1"/>
          </p:cNvPicPr>
          <p:nvPr/>
        </p:nvPicPr>
        <p:blipFill>
          <a:blip r:embed="rId3" cstate="print"/>
          <a:srcRect l="31429" r="22858"/>
          <a:stretch>
            <a:fillRect/>
          </a:stretch>
        </p:blipFill>
        <p:spPr bwMode="auto">
          <a:xfrm>
            <a:off x="7062788" y="4657725"/>
            <a:ext cx="428625" cy="704850"/>
          </a:xfrm>
          <a:prstGeom prst="rect">
            <a:avLst/>
          </a:prstGeom>
          <a:noFill/>
          <a:ln w="9525">
            <a:noFill/>
            <a:miter lim="800000"/>
            <a:headEnd/>
            <a:tailEnd/>
          </a:ln>
        </p:spPr>
      </p:pic>
      <p:pic>
        <p:nvPicPr>
          <p:cNvPr id="39957" name="Picture 108" descr="DSCN5678"/>
          <p:cNvPicPr>
            <a:picLocks noChangeAspect="1" noChangeArrowheads="1"/>
          </p:cNvPicPr>
          <p:nvPr/>
        </p:nvPicPr>
        <p:blipFill>
          <a:blip r:embed="rId3" cstate="print"/>
          <a:srcRect l="31429" r="22858"/>
          <a:stretch>
            <a:fillRect/>
          </a:stretch>
        </p:blipFill>
        <p:spPr bwMode="auto">
          <a:xfrm>
            <a:off x="7596188" y="5419725"/>
            <a:ext cx="428625" cy="704850"/>
          </a:xfrm>
          <a:prstGeom prst="rect">
            <a:avLst/>
          </a:prstGeom>
          <a:noFill/>
          <a:ln w="9525">
            <a:noFill/>
            <a:miter lim="800000"/>
            <a:headEnd/>
            <a:tailEnd/>
          </a:ln>
        </p:spPr>
      </p:pic>
      <p:pic>
        <p:nvPicPr>
          <p:cNvPr id="39958" name="Picture 109" descr="DSCN5678"/>
          <p:cNvPicPr>
            <a:picLocks noChangeAspect="1" noChangeArrowheads="1"/>
          </p:cNvPicPr>
          <p:nvPr/>
        </p:nvPicPr>
        <p:blipFill>
          <a:blip r:embed="rId3" cstate="print"/>
          <a:srcRect l="31429" r="22858"/>
          <a:stretch>
            <a:fillRect/>
          </a:stretch>
        </p:blipFill>
        <p:spPr bwMode="auto">
          <a:xfrm>
            <a:off x="7596188" y="4657725"/>
            <a:ext cx="428625" cy="704850"/>
          </a:xfrm>
          <a:prstGeom prst="rect">
            <a:avLst/>
          </a:prstGeom>
          <a:noFill/>
          <a:ln w="9525">
            <a:noFill/>
            <a:miter lim="800000"/>
            <a:headEnd/>
            <a:tailEnd/>
          </a:ln>
        </p:spPr>
      </p:pic>
      <p:pic>
        <p:nvPicPr>
          <p:cNvPr id="39959" name="Picture 110" descr="DSCN5678"/>
          <p:cNvPicPr>
            <a:picLocks noChangeAspect="1" noChangeArrowheads="1"/>
          </p:cNvPicPr>
          <p:nvPr/>
        </p:nvPicPr>
        <p:blipFill>
          <a:blip r:embed="rId3" cstate="print"/>
          <a:srcRect l="31429" r="22858"/>
          <a:stretch>
            <a:fillRect/>
          </a:stretch>
        </p:blipFill>
        <p:spPr bwMode="auto">
          <a:xfrm>
            <a:off x="8129588" y="5419725"/>
            <a:ext cx="428625" cy="704850"/>
          </a:xfrm>
          <a:prstGeom prst="rect">
            <a:avLst/>
          </a:prstGeom>
          <a:noFill/>
          <a:ln w="9525">
            <a:noFill/>
            <a:miter lim="800000"/>
            <a:headEnd/>
            <a:tailEnd/>
          </a:ln>
        </p:spPr>
      </p:pic>
      <p:pic>
        <p:nvPicPr>
          <p:cNvPr id="39960" name="Picture 111" descr="DSCN5678"/>
          <p:cNvPicPr>
            <a:picLocks noChangeAspect="1" noChangeArrowheads="1"/>
          </p:cNvPicPr>
          <p:nvPr/>
        </p:nvPicPr>
        <p:blipFill>
          <a:blip r:embed="rId3" cstate="print"/>
          <a:srcRect l="31429" r="22858"/>
          <a:stretch>
            <a:fillRect/>
          </a:stretch>
        </p:blipFill>
        <p:spPr bwMode="auto">
          <a:xfrm>
            <a:off x="8662988" y="5419725"/>
            <a:ext cx="428625" cy="704850"/>
          </a:xfrm>
          <a:prstGeom prst="rect">
            <a:avLst/>
          </a:prstGeom>
          <a:noFill/>
          <a:ln w="9525">
            <a:noFill/>
            <a:miter lim="800000"/>
            <a:headEnd/>
            <a:tailEnd/>
          </a:ln>
        </p:spPr>
      </p:pic>
      <p:pic>
        <p:nvPicPr>
          <p:cNvPr id="39961" name="Picture 112" descr="DSCN5678"/>
          <p:cNvPicPr>
            <a:picLocks noChangeAspect="1" noChangeArrowheads="1"/>
          </p:cNvPicPr>
          <p:nvPr/>
        </p:nvPicPr>
        <p:blipFill>
          <a:blip r:embed="rId3" cstate="print"/>
          <a:srcRect l="31429" r="22858"/>
          <a:stretch>
            <a:fillRect/>
          </a:stretch>
        </p:blipFill>
        <p:spPr bwMode="auto">
          <a:xfrm>
            <a:off x="8129588" y="4657725"/>
            <a:ext cx="428625" cy="704850"/>
          </a:xfrm>
          <a:prstGeom prst="rect">
            <a:avLst/>
          </a:prstGeom>
          <a:noFill/>
          <a:ln w="9525">
            <a:noFill/>
            <a:miter lim="800000"/>
            <a:headEnd/>
            <a:tailEnd/>
          </a:ln>
        </p:spPr>
      </p:pic>
      <p:pic>
        <p:nvPicPr>
          <p:cNvPr id="39962" name="Picture 113" descr="DSCN5678"/>
          <p:cNvPicPr>
            <a:picLocks noChangeAspect="1" noChangeArrowheads="1"/>
          </p:cNvPicPr>
          <p:nvPr/>
        </p:nvPicPr>
        <p:blipFill>
          <a:blip r:embed="rId3" cstate="print"/>
          <a:srcRect l="31429" r="22858"/>
          <a:stretch>
            <a:fillRect/>
          </a:stretch>
        </p:blipFill>
        <p:spPr bwMode="auto">
          <a:xfrm>
            <a:off x="8662988" y="4657725"/>
            <a:ext cx="428625" cy="704850"/>
          </a:xfrm>
          <a:prstGeom prst="rect">
            <a:avLst/>
          </a:prstGeom>
          <a:noFill/>
          <a:ln w="9525">
            <a:noFill/>
            <a:miter lim="800000"/>
            <a:headEnd/>
            <a:tailEnd/>
          </a:ln>
        </p:spPr>
      </p:pic>
      <p:pic>
        <p:nvPicPr>
          <p:cNvPr id="39963" name="Picture 114" descr="DSCN5678"/>
          <p:cNvPicPr>
            <a:picLocks noChangeAspect="1" noChangeArrowheads="1"/>
          </p:cNvPicPr>
          <p:nvPr/>
        </p:nvPicPr>
        <p:blipFill>
          <a:blip r:embed="rId3" cstate="print"/>
          <a:srcRect l="31429" r="22858"/>
          <a:stretch>
            <a:fillRect/>
          </a:stretch>
        </p:blipFill>
        <p:spPr bwMode="auto">
          <a:xfrm>
            <a:off x="4953000" y="5391150"/>
            <a:ext cx="428625" cy="704850"/>
          </a:xfrm>
          <a:prstGeom prst="rect">
            <a:avLst/>
          </a:prstGeom>
          <a:noFill/>
          <a:ln w="9525">
            <a:noFill/>
            <a:miter lim="800000"/>
            <a:headEnd/>
            <a:tailEnd/>
          </a:ln>
        </p:spPr>
      </p:pic>
      <p:pic>
        <p:nvPicPr>
          <p:cNvPr id="39964" name="Picture 115" descr="DSCN5678"/>
          <p:cNvPicPr>
            <a:picLocks noChangeAspect="1" noChangeArrowheads="1"/>
          </p:cNvPicPr>
          <p:nvPr/>
        </p:nvPicPr>
        <p:blipFill>
          <a:blip r:embed="rId3" cstate="print"/>
          <a:srcRect l="31429" r="22858"/>
          <a:stretch>
            <a:fillRect/>
          </a:stretch>
        </p:blipFill>
        <p:spPr bwMode="auto">
          <a:xfrm>
            <a:off x="4953000" y="4629150"/>
            <a:ext cx="428625" cy="704850"/>
          </a:xfrm>
          <a:prstGeom prst="rect">
            <a:avLst/>
          </a:prstGeom>
          <a:noFill/>
          <a:ln w="9525">
            <a:noFill/>
            <a:miter lim="800000"/>
            <a:headEnd/>
            <a:tailEnd/>
          </a:ln>
        </p:spPr>
      </p:pic>
      <p:pic>
        <p:nvPicPr>
          <p:cNvPr id="39965" name="Picture 116" descr="DSCN5678"/>
          <p:cNvPicPr>
            <a:picLocks noChangeAspect="1" noChangeArrowheads="1"/>
          </p:cNvPicPr>
          <p:nvPr/>
        </p:nvPicPr>
        <p:blipFill>
          <a:blip r:embed="rId3" cstate="print"/>
          <a:srcRect l="31429" r="22858"/>
          <a:stretch>
            <a:fillRect/>
          </a:stretch>
        </p:blipFill>
        <p:spPr bwMode="auto">
          <a:xfrm>
            <a:off x="5486400" y="5391150"/>
            <a:ext cx="428625" cy="704850"/>
          </a:xfrm>
          <a:prstGeom prst="rect">
            <a:avLst/>
          </a:prstGeom>
          <a:noFill/>
          <a:ln w="9525">
            <a:noFill/>
            <a:miter lim="800000"/>
            <a:headEnd/>
            <a:tailEnd/>
          </a:ln>
        </p:spPr>
      </p:pic>
      <p:pic>
        <p:nvPicPr>
          <p:cNvPr id="39966" name="Picture 117" descr="DSCN5678"/>
          <p:cNvPicPr>
            <a:picLocks noChangeAspect="1" noChangeArrowheads="1"/>
          </p:cNvPicPr>
          <p:nvPr/>
        </p:nvPicPr>
        <p:blipFill>
          <a:blip r:embed="rId3" cstate="print"/>
          <a:srcRect l="31429" r="22858"/>
          <a:stretch>
            <a:fillRect/>
          </a:stretch>
        </p:blipFill>
        <p:spPr bwMode="auto">
          <a:xfrm>
            <a:off x="5486400" y="4629150"/>
            <a:ext cx="428625" cy="704850"/>
          </a:xfrm>
          <a:prstGeom prst="rect">
            <a:avLst/>
          </a:prstGeom>
          <a:noFill/>
          <a:ln w="9525">
            <a:noFill/>
            <a:miter lim="800000"/>
            <a:headEnd/>
            <a:tailEnd/>
          </a:ln>
        </p:spPr>
      </p:pic>
      <p:pic>
        <p:nvPicPr>
          <p:cNvPr id="39967" name="Picture 118" descr="DSCN5678"/>
          <p:cNvPicPr>
            <a:picLocks noChangeAspect="1" noChangeArrowheads="1"/>
          </p:cNvPicPr>
          <p:nvPr/>
        </p:nvPicPr>
        <p:blipFill>
          <a:blip r:embed="rId3" cstate="print"/>
          <a:srcRect l="31429" r="22858"/>
          <a:stretch>
            <a:fillRect/>
          </a:stretch>
        </p:blipFill>
        <p:spPr bwMode="auto">
          <a:xfrm>
            <a:off x="6019800" y="5391150"/>
            <a:ext cx="428625" cy="704850"/>
          </a:xfrm>
          <a:prstGeom prst="rect">
            <a:avLst/>
          </a:prstGeom>
          <a:noFill/>
          <a:ln w="9525">
            <a:noFill/>
            <a:miter lim="800000"/>
            <a:headEnd/>
            <a:tailEnd/>
          </a:ln>
        </p:spPr>
      </p:pic>
      <p:pic>
        <p:nvPicPr>
          <p:cNvPr id="39968" name="Picture 119" descr="DSCN5678"/>
          <p:cNvPicPr>
            <a:picLocks noChangeAspect="1" noChangeArrowheads="1"/>
          </p:cNvPicPr>
          <p:nvPr/>
        </p:nvPicPr>
        <p:blipFill>
          <a:blip r:embed="rId3" cstate="print"/>
          <a:srcRect l="31429" r="22858"/>
          <a:stretch>
            <a:fillRect/>
          </a:stretch>
        </p:blipFill>
        <p:spPr bwMode="auto">
          <a:xfrm>
            <a:off x="6553200" y="5391150"/>
            <a:ext cx="428625" cy="704850"/>
          </a:xfrm>
          <a:prstGeom prst="rect">
            <a:avLst/>
          </a:prstGeom>
          <a:noFill/>
          <a:ln w="9525">
            <a:noFill/>
            <a:miter lim="800000"/>
            <a:headEnd/>
            <a:tailEnd/>
          </a:ln>
        </p:spPr>
      </p:pic>
      <p:pic>
        <p:nvPicPr>
          <p:cNvPr id="39969" name="Picture 120" descr="DSCN5678"/>
          <p:cNvPicPr>
            <a:picLocks noChangeAspect="1" noChangeArrowheads="1"/>
          </p:cNvPicPr>
          <p:nvPr/>
        </p:nvPicPr>
        <p:blipFill>
          <a:blip r:embed="rId3" cstate="print"/>
          <a:srcRect l="31429" r="22858"/>
          <a:stretch>
            <a:fillRect/>
          </a:stretch>
        </p:blipFill>
        <p:spPr bwMode="auto">
          <a:xfrm>
            <a:off x="6019800" y="4629150"/>
            <a:ext cx="428625" cy="704850"/>
          </a:xfrm>
          <a:prstGeom prst="rect">
            <a:avLst/>
          </a:prstGeom>
          <a:noFill/>
          <a:ln w="9525">
            <a:noFill/>
            <a:miter lim="800000"/>
            <a:headEnd/>
            <a:tailEnd/>
          </a:ln>
        </p:spPr>
      </p:pic>
      <p:pic>
        <p:nvPicPr>
          <p:cNvPr id="39970" name="Picture 121" descr="DSCN5678"/>
          <p:cNvPicPr>
            <a:picLocks noChangeAspect="1" noChangeArrowheads="1"/>
          </p:cNvPicPr>
          <p:nvPr/>
        </p:nvPicPr>
        <p:blipFill>
          <a:blip r:embed="rId3" cstate="print"/>
          <a:srcRect l="31429" r="22858"/>
          <a:stretch>
            <a:fillRect/>
          </a:stretch>
        </p:blipFill>
        <p:spPr bwMode="auto">
          <a:xfrm>
            <a:off x="6553200" y="4629150"/>
            <a:ext cx="428625" cy="704850"/>
          </a:xfrm>
          <a:prstGeom prst="rect">
            <a:avLst/>
          </a:prstGeom>
          <a:noFill/>
          <a:ln w="9525">
            <a:noFill/>
            <a:miter lim="800000"/>
            <a:headEnd/>
            <a:tailEnd/>
          </a:ln>
        </p:spPr>
      </p:pic>
      <p:pic>
        <p:nvPicPr>
          <p:cNvPr id="39971" name="Picture 122" descr="DSCN5678"/>
          <p:cNvPicPr>
            <a:picLocks noChangeAspect="1" noChangeArrowheads="1"/>
          </p:cNvPicPr>
          <p:nvPr/>
        </p:nvPicPr>
        <p:blipFill>
          <a:blip r:embed="rId3" cstate="print"/>
          <a:srcRect l="31429" r="22858"/>
          <a:stretch>
            <a:fillRect/>
          </a:stretch>
        </p:blipFill>
        <p:spPr bwMode="auto">
          <a:xfrm>
            <a:off x="2819400" y="5391150"/>
            <a:ext cx="428625" cy="704850"/>
          </a:xfrm>
          <a:prstGeom prst="rect">
            <a:avLst/>
          </a:prstGeom>
          <a:noFill/>
          <a:ln w="9525">
            <a:noFill/>
            <a:miter lim="800000"/>
            <a:headEnd/>
            <a:tailEnd/>
          </a:ln>
        </p:spPr>
      </p:pic>
      <p:pic>
        <p:nvPicPr>
          <p:cNvPr id="39972" name="Picture 123" descr="DSCN5678"/>
          <p:cNvPicPr>
            <a:picLocks noChangeAspect="1" noChangeArrowheads="1"/>
          </p:cNvPicPr>
          <p:nvPr/>
        </p:nvPicPr>
        <p:blipFill>
          <a:blip r:embed="rId3" cstate="print"/>
          <a:srcRect l="31429" r="22858"/>
          <a:stretch>
            <a:fillRect/>
          </a:stretch>
        </p:blipFill>
        <p:spPr bwMode="auto">
          <a:xfrm>
            <a:off x="2819400" y="4629150"/>
            <a:ext cx="428625" cy="704850"/>
          </a:xfrm>
          <a:prstGeom prst="rect">
            <a:avLst/>
          </a:prstGeom>
          <a:noFill/>
          <a:ln w="9525">
            <a:noFill/>
            <a:miter lim="800000"/>
            <a:headEnd/>
            <a:tailEnd/>
          </a:ln>
        </p:spPr>
      </p:pic>
      <p:pic>
        <p:nvPicPr>
          <p:cNvPr id="39973" name="Picture 124" descr="DSCN5678"/>
          <p:cNvPicPr>
            <a:picLocks noChangeAspect="1" noChangeArrowheads="1"/>
          </p:cNvPicPr>
          <p:nvPr/>
        </p:nvPicPr>
        <p:blipFill>
          <a:blip r:embed="rId3" cstate="print"/>
          <a:srcRect l="31429" r="22858"/>
          <a:stretch>
            <a:fillRect/>
          </a:stretch>
        </p:blipFill>
        <p:spPr bwMode="auto">
          <a:xfrm>
            <a:off x="3352800" y="5391150"/>
            <a:ext cx="428625" cy="704850"/>
          </a:xfrm>
          <a:prstGeom prst="rect">
            <a:avLst/>
          </a:prstGeom>
          <a:noFill/>
          <a:ln w="9525">
            <a:noFill/>
            <a:miter lim="800000"/>
            <a:headEnd/>
            <a:tailEnd/>
          </a:ln>
        </p:spPr>
      </p:pic>
      <p:pic>
        <p:nvPicPr>
          <p:cNvPr id="39974" name="Picture 125" descr="DSCN5678"/>
          <p:cNvPicPr>
            <a:picLocks noChangeAspect="1" noChangeArrowheads="1"/>
          </p:cNvPicPr>
          <p:nvPr/>
        </p:nvPicPr>
        <p:blipFill>
          <a:blip r:embed="rId3" cstate="print"/>
          <a:srcRect l="31429" r="22858"/>
          <a:stretch>
            <a:fillRect/>
          </a:stretch>
        </p:blipFill>
        <p:spPr bwMode="auto">
          <a:xfrm>
            <a:off x="3352800" y="4629150"/>
            <a:ext cx="428625" cy="704850"/>
          </a:xfrm>
          <a:prstGeom prst="rect">
            <a:avLst/>
          </a:prstGeom>
          <a:noFill/>
          <a:ln w="9525">
            <a:noFill/>
            <a:miter lim="800000"/>
            <a:headEnd/>
            <a:tailEnd/>
          </a:ln>
        </p:spPr>
      </p:pic>
      <p:pic>
        <p:nvPicPr>
          <p:cNvPr id="39975" name="Picture 126" descr="DSCN5678"/>
          <p:cNvPicPr>
            <a:picLocks noChangeAspect="1" noChangeArrowheads="1"/>
          </p:cNvPicPr>
          <p:nvPr/>
        </p:nvPicPr>
        <p:blipFill>
          <a:blip r:embed="rId3" cstate="print"/>
          <a:srcRect l="31429" r="22858"/>
          <a:stretch>
            <a:fillRect/>
          </a:stretch>
        </p:blipFill>
        <p:spPr bwMode="auto">
          <a:xfrm>
            <a:off x="3886200" y="5391150"/>
            <a:ext cx="428625" cy="704850"/>
          </a:xfrm>
          <a:prstGeom prst="rect">
            <a:avLst/>
          </a:prstGeom>
          <a:noFill/>
          <a:ln w="9525">
            <a:noFill/>
            <a:miter lim="800000"/>
            <a:headEnd/>
            <a:tailEnd/>
          </a:ln>
        </p:spPr>
      </p:pic>
      <p:pic>
        <p:nvPicPr>
          <p:cNvPr id="39976" name="Picture 127" descr="DSCN5678"/>
          <p:cNvPicPr>
            <a:picLocks noChangeAspect="1" noChangeArrowheads="1"/>
          </p:cNvPicPr>
          <p:nvPr/>
        </p:nvPicPr>
        <p:blipFill>
          <a:blip r:embed="rId3" cstate="print"/>
          <a:srcRect l="31429" r="22858"/>
          <a:stretch>
            <a:fillRect/>
          </a:stretch>
        </p:blipFill>
        <p:spPr bwMode="auto">
          <a:xfrm>
            <a:off x="4419600" y="5391150"/>
            <a:ext cx="428625" cy="704850"/>
          </a:xfrm>
          <a:prstGeom prst="rect">
            <a:avLst/>
          </a:prstGeom>
          <a:noFill/>
          <a:ln w="9525">
            <a:noFill/>
            <a:miter lim="800000"/>
            <a:headEnd/>
            <a:tailEnd/>
          </a:ln>
        </p:spPr>
      </p:pic>
      <p:pic>
        <p:nvPicPr>
          <p:cNvPr id="39977" name="Picture 128" descr="DSCN5678"/>
          <p:cNvPicPr>
            <a:picLocks noChangeAspect="1" noChangeArrowheads="1"/>
          </p:cNvPicPr>
          <p:nvPr/>
        </p:nvPicPr>
        <p:blipFill>
          <a:blip r:embed="rId3" cstate="print"/>
          <a:srcRect l="31429" r="22858"/>
          <a:stretch>
            <a:fillRect/>
          </a:stretch>
        </p:blipFill>
        <p:spPr bwMode="auto">
          <a:xfrm>
            <a:off x="3886200" y="4629150"/>
            <a:ext cx="428625" cy="704850"/>
          </a:xfrm>
          <a:prstGeom prst="rect">
            <a:avLst/>
          </a:prstGeom>
          <a:noFill/>
          <a:ln w="9525">
            <a:noFill/>
            <a:miter lim="800000"/>
            <a:headEnd/>
            <a:tailEnd/>
          </a:ln>
        </p:spPr>
      </p:pic>
      <p:pic>
        <p:nvPicPr>
          <p:cNvPr id="39978" name="Picture 129" descr="DSCN5678"/>
          <p:cNvPicPr>
            <a:picLocks noChangeAspect="1" noChangeArrowheads="1"/>
          </p:cNvPicPr>
          <p:nvPr/>
        </p:nvPicPr>
        <p:blipFill>
          <a:blip r:embed="rId3" cstate="print"/>
          <a:srcRect l="31429" r="22858"/>
          <a:stretch>
            <a:fillRect/>
          </a:stretch>
        </p:blipFill>
        <p:spPr bwMode="auto">
          <a:xfrm>
            <a:off x="4419600" y="4629150"/>
            <a:ext cx="428625" cy="704850"/>
          </a:xfrm>
          <a:prstGeom prst="rect">
            <a:avLst/>
          </a:prstGeom>
          <a:noFill/>
          <a:ln w="9525">
            <a:noFill/>
            <a:miter lim="800000"/>
            <a:headEnd/>
            <a:tailEnd/>
          </a:ln>
        </p:spPr>
      </p:pic>
      <p:pic>
        <p:nvPicPr>
          <p:cNvPr id="39979" name="Picture 130" descr="DSCN5678"/>
          <p:cNvPicPr>
            <a:picLocks noChangeAspect="1" noChangeArrowheads="1"/>
          </p:cNvPicPr>
          <p:nvPr/>
        </p:nvPicPr>
        <p:blipFill>
          <a:blip r:embed="rId3" cstate="print"/>
          <a:srcRect l="31429" r="22858"/>
          <a:stretch>
            <a:fillRect/>
          </a:stretch>
        </p:blipFill>
        <p:spPr bwMode="auto">
          <a:xfrm>
            <a:off x="700088" y="5391150"/>
            <a:ext cx="428625" cy="704850"/>
          </a:xfrm>
          <a:prstGeom prst="rect">
            <a:avLst/>
          </a:prstGeom>
          <a:noFill/>
          <a:ln w="9525">
            <a:noFill/>
            <a:miter lim="800000"/>
            <a:headEnd/>
            <a:tailEnd/>
          </a:ln>
        </p:spPr>
      </p:pic>
      <p:pic>
        <p:nvPicPr>
          <p:cNvPr id="39980" name="Picture 131" descr="DSCN5678"/>
          <p:cNvPicPr>
            <a:picLocks noChangeAspect="1" noChangeArrowheads="1"/>
          </p:cNvPicPr>
          <p:nvPr/>
        </p:nvPicPr>
        <p:blipFill>
          <a:blip r:embed="rId3" cstate="print"/>
          <a:srcRect l="31429" r="22858"/>
          <a:stretch>
            <a:fillRect/>
          </a:stretch>
        </p:blipFill>
        <p:spPr bwMode="auto">
          <a:xfrm>
            <a:off x="700088" y="4629150"/>
            <a:ext cx="428625" cy="704850"/>
          </a:xfrm>
          <a:prstGeom prst="rect">
            <a:avLst/>
          </a:prstGeom>
          <a:noFill/>
          <a:ln w="9525">
            <a:noFill/>
            <a:miter lim="800000"/>
            <a:headEnd/>
            <a:tailEnd/>
          </a:ln>
        </p:spPr>
      </p:pic>
      <p:pic>
        <p:nvPicPr>
          <p:cNvPr id="39981" name="Picture 132" descr="DSCN5678"/>
          <p:cNvPicPr>
            <a:picLocks noChangeAspect="1" noChangeArrowheads="1"/>
          </p:cNvPicPr>
          <p:nvPr/>
        </p:nvPicPr>
        <p:blipFill>
          <a:blip r:embed="rId3" cstate="print"/>
          <a:srcRect l="31429" r="22858"/>
          <a:stretch>
            <a:fillRect/>
          </a:stretch>
        </p:blipFill>
        <p:spPr bwMode="auto">
          <a:xfrm>
            <a:off x="1233488" y="5391150"/>
            <a:ext cx="428625" cy="704850"/>
          </a:xfrm>
          <a:prstGeom prst="rect">
            <a:avLst/>
          </a:prstGeom>
          <a:noFill/>
          <a:ln w="9525">
            <a:noFill/>
            <a:miter lim="800000"/>
            <a:headEnd/>
            <a:tailEnd/>
          </a:ln>
        </p:spPr>
      </p:pic>
      <p:pic>
        <p:nvPicPr>
          <p:cNvPr id="39982" name="Picture 133" descr="DSCN5678"/>
          <p:cNvPicPr>
            <a:picLocks noChangeAspect="1" noChangeArrowheads="1"/>
          </p:cNvPicPr>
          <p:nvPr/>
        </p:nvPicPr>
        <p:blipFill>
          <a:blip r:embed="rId3" cstate="print"/>
          <a:srcRect l="31429" r="22858"/>
          <a:stretch>
            <a:fillRect/>
          </a:stretch>
        </p:blipFill>
        <p:spPr bwMode="auto">
          <a:xfrm>
            <a:off x="1233488" y="4629150"/>
            <a:ext cx="428625" cy="704850"/>
          </a:xfrm>
          <a:prstGeom prst="rect">
            <a:avLst/>
          </a:prstGeom>
          <a:noFill/>
          <a:ln w="9525">
            <a:noFill/>
            <a:miter lim="800000"/>
            <a:headEnd/>
            <a:tailEnd/>
          </a:ln>
        </p:spPr>
      </p:pic>
      <p:pic>
        <p:nvPicPr>
          <p:cNvPr id="39983" name="Picture 134" descr="DSCN5678"/>
          <p:cNvPicPr>
            <a:picLocks noChangeAspect="1" noChangeArrowheads="1"/>
          </p:cNvPicPr>
          <p:nvPr/>
        </p:nvPicPr>
        <p:blipFill>
          <a:blip r:embed="rId3" cstate="print"/>
          <a:srcRect l="31429" r="22858"/>
          <a:stretch>
            <a:fillRect/>
          </a:stretch>
        </p:blipFill>
        <p:spPr bwMode="auto">
          <a:xfrm>
            <a:off x="1766888" y="5391150"/>
            <a:ext cx="428625" cy="704850"/>
          </a:xfrm>
          <a:prstGeom prst="rect">
            <a:avLst/>
          </a:prstGeom>
          <a:noFill/>
          <a:ln w="9525">
            <a:noFill/>
            <a:miter lim="800000"/>
            <a:headEnd/>
            <a:tailEnd/>
          </a:ln>
        </p:spPr>
      </p:pic>
      <p:pic>
        <p:nvPicPr>
          <p:cNvPr id="39984" name="Picture 135" descr="DSCN5678"/>
          <p:cNvPicPr>
            <a:picLocks noChangeAspect="1" noChangeArrowheads="1"/>
          </p:cNvPicPr>
          <p:nvPr/>
        </p:nvPicPr>
        <p:blipFill>
          <a:blip r:embed="rId3" cstate="print"/>
          <a:srcRect l="31429" r="22858"/>
          <a:stretch>
            <a:fillRect/>
          </a:stretch>
        </p:blipFill>
        <p:spPr bwMode="auto">
          <a:xfrm>
            <a:off x="2300288" y="5391150"/>
            <a:ext cx="428625" cy="704850"/>
          </a:xfrm>
          <a:prstGeom prst="rect">
            <a:avLst/>
          </a:prstGeom>
          <a:noFill/>
          <a:ln w="9525">
            <a:noFill/>
            <a:miter lim="800000"/>
            <a:headEnd/>
            <a:tailEnd/>
          </a:ln>
        </p:spPr>
      </p:pic>
      <p:pic>
        <p:nvPicPr>
          <p:cNvPr id="39985" name="Picture 136" descr="DSCN5678"/>
          <p:cNvPicPr>
            <a:picLocks noChangeAspect="1" noChangeArrowheads="1"/>
          </p:cNvPicPr>
          <p:nvPr/>
        </p:nvPicPr>
        <p:blipFill>
          <a:blip r:embed="rId3" cstate="print"/>
          <a:srcRect l="31429" r="22858"/>
          <a:stretch>
            <a:fillRect/>
          </a:stretch>
        </p:blipFill>
        <p:spPr bwMode="auto">
          <a:xfrm>
            <a:off x="1766888" y="4629150"/>
            <a:ext cx="428625" cy="704850"/>
          </a:xfrm>
          <a:prstGeom prst="rect">
            <a:avLst/>
          </a:prstGeom>
          <a:noFill/>
          <a:ln w="9525">
            <a:noFill/>
            <a:miter lim="800000"/>
            <a:headEnd/>
            <a:tailEnd/>
          </a:ln>
        </p:spPr>
      </p:pic>
      <p:pic>
        <p:nvPicPr>
          <p:cNvPr id="39986" name="Picture 137" descr="DSCN5678"/>
          <p:cNvPicPr>
            <a:picLocks noChangeAspect="1" noChangeArrowheads="1"/>
          </p:cNvPicPr>
          <p:nvPr/>
        </p:nvPicPr>
        <p:blipFill>
          <a:blip r:embed="rId3" cstate="print"/>
          <a:srcRect l="31429" r="22858"/>
          <a:stretch>
            <a:fillRect/>
          </a:stretch>
        </p:blipFill>
        <p:spPr bwMode="auto">
          <a:xfrm>
            <a:off x="2300288" y="4629150"/>
            <a:ext cx="428625" cy="704850"/>
          </a:xfrm>
          <a:prstGeom prst="rect">
            <a:avLst/>
          </a:prstGeom>
          <a:noFill/>
          <a:ln w="9525">
            <a:noFill/>
            <a:miter lim="800000"/>
            <a:headEnd/>
            <a:tailEnd/>
          </a:ln>
        </p:spPr>
      </p:pic>
      <p:pic>
        <p:nvPicPr>
          <p:cNvPr id="39987" name="Picture 138" descr="DSCN5678"/>
          <p:cNvPicPr>
            <a:picLocks noChangeAspect="1" noChangeArrowheads="1"/>
          </p:cNvPicPr>
          <p:nvPr/>
        </p:nvPicPr>
        <p:blipFill>
          <a:blip r:embed="rId3" cstate="print"/>
          <a:srcRect l="31429" r="22858"/>
          <a:stretch>
            <a:fillRect/>
          </a:stretch>
        </p:blipFill>
        <p:spPr bwMode="auto">
          <a:xfrm>
            <a:off x="195263" y="5391150"/>
            <a:ext cx="428625" cy="704850"/>
          </a:xfrm>
          <a:prstGeom prst="rect">
            <a:avLst/>
          </a:prstGeom>
          <a:noFill/>
          <a:ln w="9525">
            <a:noFill/>
            <a:miter lim="800000"/>
            <a:headEnd/>
            <a:tailEnd/>
          </a:ln>
        </p:spPr>
      </p:pic>
      <p:pic>
        <p:nvPicPr>
          <p:cNvPr id="39988" name="Picture 139" descr="DSCN5678"/>
          <p:cNvPicPr>
            <a:picLocks noChangeAspect="1" noChangeArrowheads="1"/>
          </p:cNvPicPr>
          <p:nvPr/>
        </p:nvPicPr>
        <p:blipFill>
          <a:blip r:embed="rId3" cstate="print"/>
          <a:srcRect l="31429" r="22858"/>
          <a:stretch>
            <a:fillRect/>
          </a:stretch>
        </p:blipFill>
        <p:spPr bwMode="auto">
          <a:xfrm>
            <a:off x="195263" y="4629150"/>
            <a:ext cx="428625" cy="704850"/>
          </a:xfrm>
          <a:prstGeom prst="rect">
            <a:avLst/>
          </a:prstGeom>
          <a:noFill/>
          <a:ln w="9525">
            <a:noFill/>
            <a:miter lim="800000"/>
            <a:headEnd/>
            <a:tailEnd/>
          </a:ln>
        </p:spPr>
      </p:pic>
      <p:grpSp>
        <p:nvGrpSpPr>
          <p:cNvPr id="39989" name="Group 140"/>
          <p:cNvGrpSpPr>
            <a:grpSpLocks/>
          </p:cNvGrpSpPr>
          <p:nvPr/>
        </p:nvGrpSpPr>
        <p:grpSpPr bwMode="auto">
          <a:xfrm>
            <a:off x="200025" y="2362200"/>
            <a:ext cx="428625" cy="2228850"/>
            <a:chOff x="447" y="1488"/>
            <a:chExt cx="270" cy="1404"/>
          </a:xfrm>
        </p:grpSpPr>
        <p:pic>
          <p:nvPicPr>
            <p:cNvPr id="40000" name="Picture 141" descr="DSCN5678"/>
            <p:cNvPicPr>
              <a:picLocks noChangeAspect="1" noChangeArrowheads="1"/>
            </p:cNvPicPr>
            <p:nvPr/>
          </p:nvPicPr>
          <p:blipFill>
            <a:blip r:embed="rId3" cstate="print"/>
            <a:srcRect l="31429" r="22858"/>
            <a:stretch>
              <a:fillRect/>
            </a:stretch>
          </p:blipFill>
          <p:spPr bwMode="auto">
            <a:xfrm>
              <a:off x="447" y="2448"/>
              <a:ext cx="270" cy="444"/>
            </a:xfrm>
            <a:prstGeom prst="rect">
              <a:avLst/>
            </a:prstGeom>
            <a:noFill/>
            <a:ln w="9525">
              <a:noFill/>
              <a:miter lim="800000"/>
              <a:headEnd/>
              <a:tailEnd/>
            </a:ln>
          </p:spPr>
        </p:pic>
        <p:pic>
          <p:nvPicPr>
            <p:cNvPr id="40001" name="Picture 142" descr="DSCN5678"/>
            <p:cNvPicPr>
              <a:picLocks noChangeAspect="1" noChangeArrowheads="1"/>
            </p:cNvPicPr>
            <p:nvPr/>
          </p:nvPicPr>
          <p:blipFill>
            <a:blip r:embed="rId3" cstate="print"/>
            <a:srcRect l="31429" r="22858"/>
            <a:stretch>
              <a:fillRect/>
            </a:stretch>
          </p:blipFill>
          <p:spPr bwMode="auto">
            <a:xfrm>
              <a:off x="447" y="1968"/>
              <a:ext cx="270" cy="444"/>
            </a:xfrm>
            <a:prstGeom prst="rect">
              <a:avLst/>
            </a:prstGeom>
            <a:noFill/>
            <a:ln w="9525">
              <a:noFill/>
              <a:miter lim="800000"/>
              <a:headEnd/>
              <a:tailEnd/>
            </a:ln>
          </p:spPr>
        </p:pic>
        <p:pic>
          <p:nvPicPr>
            <p:cNvPr id="40002" name="Picture 143" descr="DSCN5678"/>
            <p:cNvPicPr>
              <a:picLocks noChangeAspect="1" noChangeArrowheads="1"/>
            </p:cNvPicPr>
            <p:nvPr/>
          </p:nvPicPr>
          <p:blipFill>
            <a:blip r:embed="rId3" cstate="print"/>
            <a:srcRect l="31429" r="22858"/>
            <a:stretch>
              <a:fillRect/>
            </a:stretch>
          </p:blipFill>
          <p:spPr bwMode="auto">
            <a:xfrm>
              <a:off x="447" y="1488"/>
              <a:ext cx="270" cy="444"/>
            </a:xfrm>
            <a:prstGeom prst="rect">
              <a:avLst/>
            </a:prstGeom>
            <a:noFill/>
            <a:ln w="9525">
              <a:noFill/>
              <a:miter lim="800000"/>
              <a:headEnd/>
              <a:tailEnd/>
            </a:ln>
          </p:spPr>
        </p:pic>
      </p:grpSp>
      <p:grpSp>
        <p:nvGrpSpPr>
          <p:cNvPr id="39990" name="Group 144"/>
          <p:cNvGrpSpPr>
            <a:grpSpLocks/>
          </p:cNvGrpSpPr>
          <p:nvPr/>
        </p:nvGrpSpPr>
        <p:grpSpPr bwMode="auto">
          <a:xfrm>
            <a:off x="200025" y="28575"/>
            <a:ext cx="428625" cy="2228850"/>
            <a:chOff x="447" y="1488"/>
            <a:chExt cx="270" cy="1404"/>
          </a:xfrm>
        </p:grpSpPr>
        <p:pic>
          <p:nvPicPr>
            <p:cNvPr id="39997" name="Picture 145" descr="DSCN5678"/>
            <p:cNvPicPr>
              <a:picLocks noChangeAspect="1" noChangeArrowheads="1"/>
            </p:cNvPicPr>
            <p:nvPr/>
          </p:nvPicPr>
          <p:blipFill>
            <a:blip r:embed="rId3" cstate="print"/>
            <a:srcRect l="31429" r="22858"/>
            <a:stretch>
              <a:fillRect/>
            </a:stretch>
          </p:blipFill>
          <p:spPr bwMode="auto">
            <a:xfrm>
              <a:off x="447" y="2448"/>
              <a:ext cx="270" cy="444"/>
            </a:xfrm>
            <a:prstGeom prst="rect">
              <a:avLst/>
            </a:prstGeom>
            <a:noFill/>
            <a:ln w="9525">
              <a:noFill/>
              <a:miter lim="800000"/>
              <a:headEnd/>
              <a:tailEnd/>
            </a:ln>
          </p:spPr>
        </p:pic>
        <p:pic>
          <p:nvPicPr>
            <p:cNvPr id="39998" name="Picture 146" descr="DSCN5678"/>
            <p:cNvPicPr>
              <a:picLocks noChangeAspect="1" noChangeArrowheads="1"/>
            </p:cNvPicPr>
            <p:nvPr/>
          </p:nvPicPr>
          <p:blipFill>
            <a:blip r:embed="rId3" cstate="print"/>
            <a:srcRect l="31429" r="22858"/>
            <a:stretch>
              <a:fillRect/>
            </a:stretch>
          </p:blipFill>
          <p:spPr bwMode="auto">
            <a:xfrm>
              <a:off x="447" y="1968"/>
              <a:ext cx="270" cy="444"/>
            </a:xfrm>
            <a:prstGeom prst="rect">
              <a:avLst/>
            </a:prstGeom>
            <a:noFill/>
            <a:ln w="9525">
              <a:noFill/>
              <a:miter lim="800000"/>
              <a:headEnd/>
              <a:tailEnd/>
            </a:ln>
          </p:spPr>
        </p:pic>
        <p:pic>
          <p:nvPicPr>
            <p:cNvPr id="39999" name="Picture 147" descr="DSCN5678"/>
            <p:cNvPicPr>
              <a:picLocks noChangeAspect="1" noChangeArrowheads="1"/>
            </p:cNvPicPr>
            <p:nvPr/>
          </p:nvPicPr>
          <p:blipFill>
            <a:blip r:embed="rId3" cstate="print"/>
            <a:srcRect l="31429" r="22858"/>
            <a:stretch>
              <a:fillRect/>
            </a:stretch>
          </p:blipFill>
          <p:spPr bwMode="auto">
            <a:xfrm>
              <a:off x="447" y="1488"/>
              <a:ext cx="270" cy="444"/>
            </a:xfrm>
            <a:prstGeom prst="rect">
              <a:avLst/>
            </a:prstGeom>
            <a:noFill/>
            <a:ln w="9525">
              <a:noFill/>
              <a:miter lim="800000"/>
              <a:headEnd/>
              <a:tailEnd/>
            </a:ln>
          </p:spPr>
        </p:pic>
      </p:grpSp>
      <p:sp>
        <p:nvSpPr>
          <p:cNvPr id="39991" name="Text Box 148"/>
          <p:cNvSpPr txBox="1">
            <a:spLocks noChangeArrowheads="1"/>
          </p:cNvSpPr>
          <p:nvPr/>
        </p:nvSpPr>
        <p:spPr bwMode="auto">
          <a:xfrm>
            <a:off x="738188" y="6248400"/>
            <a:ext cx="8062912" cy="457200"/>
          </a:xfrm>
          <a:prstGeom prst="rect">
            <a:avLst/>
          </a:prstGeom>
          <a:noFill/>
          <a:ln w="9525">
            <a:noFill/>
            <a:miter lim="800000"/>
            <a:headEnd/>
            <a:tailEnd/>
          </a:ln>
        </p:spPr>
        <p:txBody>
          <a:bodyPr>
            <a:spAutoFit/>
          </a:bodyPr>
          <a:lstStyle/>
          <a:p>
            <a:r>
              <a:rPr lang="en-US" sz="2400">
                <a:latin typeface="Comic Sans MS" pitchFamily="66" charset="0"/>
                <a:cs typeface="Arial" charset="0"/>
              </a:rPr>
              <a:t>Scale needed to answer regional/continental questions</a:t>
            </a:r>
          </a:p>
        </p:txBody>
      </p:sp>
      <p:grpSp>
        <p:nvGrpSpPr>
          <p:cNvPr id="12" name="Group 149"/>
          <p:cNvGrpSpPr>
            <a:grpSpLocks/>
          </p:cNvGrpSpPr>
          <p:nvPr/>
        </p:nvGrpSpPr>
        <p:grpSpPr bwMode="auto">
          <a:xfrm>
            <a:off x="1524000" y="166688"/>
            <a:ext cx="6096000" cy="6096000"/>
            <a:chOff x="960" y="105"/>
            <a:chExt cx="3840" cy="3840"/>
          </a:xfrm>
        </p:grpSpPr>
        <p:grpSp>
          <p:nvGrpSpPr>
            <p:cNvPr id="39993" name="Group 150"/>
            <p:cNvGrpSpPr>
              <a:grpSpLocks/>
            </p:cNvGrpSpPr>
            <p:nvPr/>
          </p:nvGrpSpPr>
          <p:grpSpPr bwMode="auto">
            <a:xfrm>
              <a:off x="960" y="105"/>
              <a:ext cx="3840" cy="3840"/>
              <a:chOff x="960" y="384"/>
              <a:chExt cx="3840" cy="3840"/>
            </a:xfrm>
          </p:grpSpPr>
          <p:sp>
            <p:nvSpPr>
              <p:cNvPr id="39995" name="Oval 151"/>
              <p:cNvSpPr>
                <a:spLocks noChangeArrowheads="1"/>
              </p:cNvSpPr>
              <p:nvPr/>
            </p:nvSpPr>
            <p:spPr bwMode="auto">
              <a:xfrm>
                <a:off x="960" y="384"/>
                <a:ext cx="3840" cy="3840"/>
              </a:xfrm>
              <a:prstGeom prst="ellipse">
                <a:avLst/>
              </a:prstGeom>
              <a:noFill/>
              <a:ln w="76200">
                <a:solidFill>
                  <a:srgbClr val="FF0000"/>
                </a:solidFill>
                <a:round/>
                <a:headEnd/>
                <a:tailEnd/>
              </a:ln>
            </p:spPr>
            <p:txBody>
              <a:bodyPr wrap="none" anchor="ctr"/>
              <a:lstStyle/>
              <a:p>
                <a:endParaRPr lang="en-US"/>
              </a:p>
            </p:txBody>
          </p:sp>
          <p:sp>
            <p:nvSpPr>
              <p:cNvPr id="39996" name="Line 152"/>
              <p:cNvSpPr>
                <a:spLocks noChangeShapeType="1"/>
              </p:cNvSpPr>
              <p:nvPr/>
            </p:nvSpPr>
            <p:spPr bwMode="auto">
              <a:xfrm flipH="1">
                <a:off x="1632" y="672"/>
                <a:ext cx="2304" cy="3120"/>
              </a:xfrm>
              <a:prstGeom prst="line">
                <a:avLst/>
              </a:prstGeom>
              <a:noFill/>
              <a:ln w="76200">
                <a:solidFill>
                  <a:srgbClr val="FF0000"/>
                </a:solidFill>
                <a:round/>
                <a:headEnd/>
                <a:tailEnd/>
              </a:ln>
            </p:spPr>
            <p:txBody>
              <a:bodyPr/>
              <a:lstStyle/>
              <a:p>
                <a:endParaRPr lang="en-US"/>
              </a:p>
            </p:txBody>
          </p:sp>
        </p:grpSp>
        <p:sp>
          <p:nvSpPr>
            <p:cNvPr id="39994" name="Text Box 153"/>
            <p:cNvSpPr txBox="1">
              <a:spLocks noChangeArrowheads="1"/>
            </p:cNvSpPr>
            <p:nvPr/>
          </p:nvSpPr>
          <p:spPr bwMode="auto">
            <a:xfrm>
              <a:off x="993" y="1663"/>
              <a:ext cx="3794" cy="480"/>
            </a:xfrm>
            <a:prstGeom prst="rect">
              <a:avLst/>
            </a:prstGeom>
            <a:noFill/>
            <a:ln w="9525">
              <a:noFill/>
              <a:miter lim="800000"/>
              <a:headEnd/>
              <a:tailEnd/>
            </a:ln>
          </p:spPr>
          <p:txBody>
            <a:bodyPr wrap="none">
              <a:spAutoFit/>
            </a:bodyPr>
            <a:lstStyle/>
            <a:p>
              <a:r>
                <a:rPr lang="en-US" sz="4400">
                  <a:solidFill>
                    <a:srgbClr val="FF0000"/>
                  </a:solidFill>
                  <a:latin typeface="Comic Sans MS" pitchFamily="66" charset="0"/>
                  <a:cs typeface="Arial" charset="0"/>
                </a:rPr>
                <a:t>Not currently possible</a:t>
              </a:r>
            </a:p>
          </p:txBody>
        </p:sp>
      </p:grpSp>
    </p:spTree>
    <p:extLst>
      <p:ext uri="{BB962C8B-B14F-4D97-AF65-F5344CB8AC3E}">
        <p14:creationId xmlns:p14="http://schemas.microsoft.com/office/powerpoint/2010/main" val="1616055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Challenge</a:t>
            </a:r>
            <a:endParaRPr lang="en-US" dirty="0"/>
          </a:p>
        </p:txBody>
      </p:sp>
      <p:sp>
        <p:nvSpPr>
          <p:cNvPr id="3" name="Subtitle 2"/>
          <p:cNvSpPr>
            <a:spLocks noGrp="1"/>
          </p:cNvSpPr>
          <p:nvPr>
            <p:ph type="subTitle" idx="1"/>
          </p:nvPr>
        </p:nvSpPr>
        <p:spPr/>
        <p:txBody>
          <a:bodyPr/>
          <a:lstStyle/>
          <a:p>
            <a:r>
              <a:rPr lang="en-US" dirty="0" smtClean="0"/>
              <a:t>What is PRAGMA’s role in</a:t>
            </a:r>
          </a:p>
          <a:p>
            <a:r>
              <a:rPr lang="en-US" dirty="0" smtClean="0"/>
              <a:t> cloud-mobile technology </a:t>
            </a:r>
          </a:p>
          <a:p>
            <a:r>
              <a:rPr lang="en-US" dirty="0"/>
              <a:t>d</a:t>
            </a:r>
            <a:r>
              <a:rPr lang="en-US" dirty="0" smtClean="0"/>
              <a:t>evelopment?</a:t>
            </a:r>
            <a:endParaRPr lang="en-US" dirty="0"/>
          </a:p>
        </p:txBody>
      </p:sp>
    </p:spTree>
    <p:extLst>
      <p:ext uri="{BB962C8B-B14F-4D97-AF65-F5344CB8AC3E}">
        <p14:creationId xmlns:p14="http://schemas.microsoft.com/office/powerpoint/2010/main" val="24129374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normAutofit fontScale="90000"/>
          </a:bodyPr>
          <a:lstStyle/>
          <a:p>
            <a:r>
              <a:rPr lang="en-US" dirty="0" smtClean="0"/>
              <a:t>San Kei En Project</a:t>
            </a:r>
            <a:br>
              <a:rPr lang="en-US" dirty="0" smtClean="0"/>
            </a:br>
            <a:r>
              <a:rPr lang="en-US" sz="2800" dirty="0" smtClean="0"/>
              <a:t>(Japanese Friendship Garden Haiku Hunt)</a:t>
            </a:r>
            <a:endParaRPr lang="en-US" sz="2800" dirty="0"/>
          </a:p>
        </p:txBody>
      </p:sp>
      <p:sp>
        <p:nvSpPr>
          <p:cNvPr id="3" name="Content Placeholder 2"/>
          <p:cNvSpPr>
            <a:spLocks noGrp="1"/>
          </p:cNvSpPr>
          <p:nvPr>
            <p:ph sz="half" idx="1"/>
          </p:nvPr>
        </p:nvSpPr>
        <p:spPr>
          <a:xfrm>
            <a:off x="457200" y="1447800"/>
            <a:ext cx="4038600" cy="4525963"/>
          </a:xfrm>
        </p:spPr>
        <p:txBody>
          <a:bodyPr/>
          <a:lstStyle/>
          <a:p>
            <a:r>
              <a:rPr lang="en-US" dirty="0" smtClean="0"/>
              <a:t>Android-based, </a:t>
            </a:r>
            <a:r>
              <a:rPr lang="en-US" dirty="0"/>
              <a:t>location-aware </a:t>
            </a:r>
            <a:r>
              <a:rPr lang="en-US" dirty="0" smtClean="0"/>
              <a:t>mobile application </a:t>
            </a:r>
          </a:p>
          <a:p>
            <a:r>
              <a:rPr lang="en-US" dirty="0" smtClean="0"/>
              <a:t>First outside use of Place Sticker technology to preserve beauty, maintain connectivity</a:t>
            </a:r>
          </a:p>
          <a:p>
            <a:r>
              <a:rPr lang="en-US" dirty="0" smtClean="0"/>
              <a:t>Fun! Haiku! Impact!</a:t>
            </a:r>
          </a:p>
        </p:txBody>
      </p:sp>
      <p:sp>
        <p:nvSpPr>
          <p:cNvPr id="5" name="TextBox 4"/>
          <p:cNvSpPr txBox="1"/>
          <p:nvPr/>
        </p:nvSpPr>
        <p:spPr>
          <a:xfrm>
            <a:off x="381000" y="5334000"/>
            <a:ext cx="4584399" cy="1477328"/>
          </a:xfrm>
          <a:prstGeom prst="rect">
            <a:avLst/>
          </a:prstGeom>
          <a:noFill/>
        </p:spPr>
        <p:txBody>
          <a:bodyPr wrap="square" rtlCol="0">
            <a:spAutoFit/>
          </a:bodyPr>
          <a:lstStyle/>
          <a:p>
            <a:pPr algn="ctr"/>
            <a:r>
              <a:rPr lang="en-US" dirty="0" smtClean="0"/>
              <a:t>Demo: UCSD: Jason Haga, Jesus Rios (PRIME 2013); Osaka U: Shinji Shimojo; </a:t>
            </a:r>
          </a:p>
          <a:p>
            <a:pPr algn="ctr"/>
            <a:r>
              <a:rPr lang="en-US" dirty="0" smtClean="0"/>
              <a:t>BPOC: Vivian </a:t>
            </a:r>
            <a:r>
              <a:rPr lang="en-US" dirty="0"/>
              <a:t>Haga, </a:t>
            </a:r>
            <a:r>
              <a:rPr lang="en-US" dirty="0" smtClean="0"/>
              <a:t>Wesley Hsu (PRIME 2011); ISID: Kazuhiro Toda; </a:t>
            </a:r>
          </a:p>
          <a:p>
            <a:pPr algn="ctr"/>
            <a:r>
              <a:rPr lang="en-US" dirty="0" err="1" smtClean="0"/>
              <a:t>Ritsumeikan</a:t>
            </a:r>
            <a:r>
              <a:rPr lang="en-US" dirty="0" smtClean="0"/>
              <a:t> U:  Nobuhiko </a:t>
            </a:r>
            <a:r>
              <a:rPr lang="en-US" dirty="0" err="1" smtClean="0"/>
              <a:t>Nishio</a:t>
            </a:r>
            <a:endParaRPr lang="en-US" dirty="0"/>
          </a:p>
        </p:txBody>
      </p:sp>
      <p:pic>
        <p:nvPicPr>
          <p:cNvPr id="6" name="図 1" descr=":Screenshot_2013-09-16-16-35-12.png"/>
          <p:cNvPicPr>
            <a:picLocks/>
          </p:cNvPicPr>
          <p:nvPr/>
        </p:nvPicPr>
        <p:blipFill>
          <a:blip r:embed="rId3"/>
          <a:srcRect/>
          <a:stretch>
            <a:fillRect/>
          </a:stretch>
        </p:blipFill>
        <p:spPr bwMode="auto">
          <a:xfrm>
            <a:off x="4648200" y="1295401"/>
            <a:ext cx="1219200" cy="2438400"/>
          </a:xfrm>
          <a:prstGeom prst="rect">
            <a:avLst/>
          </a:prstGeom>
          <a:noFill/>
          <a:ln w="9525">
            <a:noFill/>
            <a:miter lim="800000"/>
            <a:headEnd/>
            <a:tailEnd/>
          </a:ln>
        </p:spPr>
      </p:pic>
      <p:pic>
        <p:nvPicPr>
          <p:cNvPr id="7" name="図 2" descr=":Screenshot_2013-09-16-16-36-51.png"/>
          <p:cNvPicPr>
            <a:picLocks/>
          </p:cNvPicPr>
          <p:nvPr/>
        </p:nvPicPr>
        <p:blipFill>
          <a:blip r:embed="rId4"/>
          <a:srcRect/>
          <a:stretch>
            <a:fillRect/>
          </a:stretch>
        </p:blipFill>
        <p:spPr bwMode="auto">
          <a:xfrm>
            <a:off x="6172200" y="1315387"/>
            <a:ext cx="1279773" cy="2410729"/>
          </a:xfrm>
          <a:prstGeom prst="rect">
            <a:avLst/>
          </a:prstGeom>
          <a:noFill/>
          <a:ln w="9525">
            <a:noFill/>
            <a:miter lim="800000"/>
            <a:headEnd/>
            <a:tailEnd/>
          </a:ln>
        </p:spPr>
      </p:pic>
      <p:pic>
        <p:nvPicPr>
          <p:cNvPr id="8" name="図 4" descr=":Screenshot_2013-09-16-16-36-56.png"/>
          <p:cNvPicPr/>
          <p:nvPr/>
        </p:nvPicPr>
        <p:blipFill>
          <a:blip r:embed="rId5"/>
          <a:srcRect/>
          <a:stretch>
            <a:fillRect/>
          </a:stretch>
        </p:blipFill>
        <p:spPr bwMode="auto">
          <a:xfrm>
            <a:off x="7696200" y="1295400"/>
            <a:ext cx="1219200" cy="2438400"/>
          </a:xfrm>
          <a:prstGeom prst="rect">
            <a:avLst/>
          </a:prstGeom>
          <a:noFill/>
          <a:ln w="9525">
            <a:noFill/>
            <a:miter lim="800000"/>
            <a:headEnd/>
            <a:tailEnd/>
          </a:ln>
        </p:spPr>
      </p:pic>
      <p:pic>
        <p:nvPicPr>
          <p:cNvPr id="10" name="Picture 4" descr="D:\Users\PeterA2\Documents\PRAGMA\PR\Brochure Flyers Shirts\Brochure 2013\Sections 2Sep2013\Images\Japanese Garden\IMG_4491a.jpg"/>
          <p:cNvPicPr>
            <a:picLocks noGrp="1" noChangeAspect="1" noChangeArrowheads="1"/>
          </p:cNvPicPr>
          <p:nvPr>
            <p:ph sz="half" idx="2"/>
          </p:nvPr>
        </p:nvPicPr>
        <p:blipFill>
          <a:blip r:embed="rId6" cstate="print">
            <a:extLst>
              <a:ext uri="{28A0092B-C50C-407E-A947-70E740481C1C}">
                <a14:useLocalDpi xmlns:a14="http://schemas.microsoft.com/office/drawing/2010/main" val="0"/>
              </a:ext>
            </a:extLst>
          </a:blip>
          <a:srcRect/>
          <a:stretch>
            <a:fillRect/>
          </a:stretch>
        </p:blipFill>
        <p:spPr bwMode="auto">
          <a:xfrm>
            <a:off x="4953000" y="3962400"/>
            <a:ext cx="377190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86878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PRAGMA Students: Contributions</a:t>
            </a:r>
            <a:endParaRPr lang="en-US" dirty="0"/>
          </a:p>
        </p:txBody>
      </p:sp>
      <p:sp>
        <p:nvSpPr>
          <p:cNvPr id="4" name="Content Placeholder 3"/>
          <p:cNvSpPr>
            <a:spLocks noGrp="1"/>
          </p:cNvSpPr>
          <p:nvPr>
            <p:ph sz="half" idx="1"/>
          </p:nvPr>
        </p:nvSpPr>
        <p:spPr>
          <a:xfrm>
            <a:off x="1676400" y="4419600"/>
            <a:ext cx="6172200" cy="2133600"/>
          </a:xfrm>
        </p:spPr>
        <p:txBody>
          <a:bodyPr/>
          <a:lstStyle/>
          <a:p>
            <a:r>
              <a:rPr lang="en-US" dirty="0" smtClean="0"/>
              <a:t>Workshop Shops for Students</a:t>
            </a:r>
          </a:p>
          <a:p>
            <a:r>
              <a:rPr lang="en-US" dirty="0" smtClean="0"/>
              <a:t>Poster Sessions for PRAGMA</a:t>
            </a:r>
          </a:p>
          <a:p>
            <a:r>
              <a:rPr lang="en-US" dirty="0" smtClean="0"/>
              <a:t>Distributed Seminar for PRAGMA</a:t>
            </a:r>
          </a:p>
          <a:p>
            <a:r>
              <a:rPr lang="en-US" dirty="0" smtClean="0"/>
              <a:t>Involvement in Projects and Research</a:t>
            </a:r>
            <a:endParaRPr lang="en-US" dirty="0"/>
          </a:p>
        </p:txBody>
      </p:sp>
      <p:pic>
        <p:nvPicPr>
          <p:cNvPr id="7170" name="Picture 2" descr="D:\Users\PeterA2\Documents\PRAGMA\PR\Brochure Flyers Shirts\Brochure 2013\Sections 2Sep2013\Images\From jennifer\PRAGMA-studentInput.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640431" y="922261"/>
            <a:ext cx="7665369" cy="357353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Users\PeterA2\Documents\PRAGMA\C Asia\China\PRAGMA 25 Beijing\Presentation\PA160036.jpg"/>
          <p:cNvPicPr>
            <a:picLocks noChangeAspect="1" noChangeArrowheads="1"/>
          </p:cNvPicPr>
          <p:nvPr/>
        </p:nvPicPr>
        <p:blipFill rotWithShape="1">
          <a:blip r:embed="rId4">
            <a:extLst>
              <a:ext uri="{28A0092B-C50C-407E-A947-70E740481C1C}">
                <a14:useLocalDpi xmlns:a14="http://schemas.microsoft.com/office/drawing/2010/main" val="0"/>
              </a:ext>
            </a:extLst>
          </a:blip>
          <a:srcRect l="7641" t="37975" r="4528" b="16742"/>
          <a:stretch/>
        </p:blipFill>
        <p:spPr bwMode="auto">
          <a:xfrm>
            <a:off x="-117887" y="3292415"/>
            <a:ext cx="9261887"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10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1"/>
            <a:ext cx="8229600" cy="838200"/>
          </a:xfrm>
        </p:spPr>
        <p:txBody>
          <a:bodyPr/>
          <a:lstStyle/>
          <a:p>
            <a:r>
              <a:rPr lang="en-US" dirty="0" smtClean="0"/>
              <a:t>PRAGMA Students: Benefits</a:t>
            </a:r>
            <a:endParaRPr lang="en-US" dirty="0"/>
          </a:p>
        </p:txBody>
      </p:sp>
      <p:sp>
        <p:nvSpPr>
          <p:cNvPr id="4" name="Content Placeholder 3"/>
          <p:cNvSpPr>
            <a:spLocks noGrp="1"/>
          </p:cNvSpPr>
          <p:nvPr>
            <p:ph sz="half" idx="1"/>
          </p:nvPr>
        </p:nvSpPr>
        <p:spPr>
          <a:xfrm>
            <a:off x="0" y="838200"/>
            <a:ext cx="4648200" cy="5715000"/>
          </a:xfrm>
        </p:spPr>
        <p:txBody>
          <a:bodyPr>
            <a:noAutofit/>
          </a:bodyPr>
          <a:lstStyle/>
          <a:p>
            <a:r>
              <a:rPr lang="en-US" sz="2400" u="sng" dirty="0"/>
              <a:t>Gain professional experience </a:t>
            </a:r>
            <a:r>
              <a:rPr lang="en-US" sz="2400" dirty="0"/>
              <a:t>interacting in an international setting</a:t>
            </a:r>
          </a:p>
          <a:p>
            <a:r>
              <a:rPr lang="en-US" sz="2400" u="sng" dirty="0"/>
              <a:t>Create lasting network of international peers</a:t>
            </a:r>
            <a:r>
              <a:rPr lang="en-US" sz="2400" dirty="0"/>
              <a:t> through working with peers on joint efforts </a:t>
            </a:r>
          </a:p>
          <a:p>
            <a:pPr lvl="0"/>
            <a:r>
              <a:rPr lang="en-US" sz="2400" u="sng" dirty="0" smtClean="0"/>
              <a:t>Strengthen </a:t>
            </a:r>
            <a:r>
              <a:rPr lang="en-US" sz="2400" u="sng" dirty="0" smtClean="0"/>
              <a:t>research </a:t>
            </a:r>
            <a:r>
              <a:rPr lang="en-US" sz="2400" dirty="0" smtClean="0"/>
              <a:t>through </a:t>
            </a:r>
            <a:r>
              <a:rPr lang="en-US" sz="2400" dirty="0"/>
              <a:t>engagement with mentors/advisors </a:t>
            </a:r>
            <a:r>
              <a:rPr lang="en-US" sz="2400" dirty="0" smtClean="0"/>
              <a:t>outside students</a:t>
            </a:r>
            <a:r>
              <a:rPr lang="en-US" sz="2400" dirty="0"/>
              <a:t>’ home institution </a:t>
            </a:r>
          </a:p>
          <a:p>
            <a:pPr lvl="0"/>
            <a:r>
              <a:rPr lang="en-US" sz="2400" u="sng" dirty="0" smtClean="0"/>
              <a:t>Undertake opportunities</a:t>
            </a:r>
            <a:r>
              <a:rPr lang="en-US" sz="2400" dirty="0" smtClean="0"/>
              <a:t> for short-term visits by undergraduate / </a:t>
            </a:r>
            <a:r>
              <a:rPr lang="en-US" sz="2400" dirty="0"/>
              <a:t>early PhD </a:t>
            </a:r>
            <a:r>
              <a:rPr lang="en-US" sz="2400" dirty="0" smtClean="0"/>
              <a:t>student</a:t>
            </a:r>
            <a:endParaRPr lang="en-US" sz="2400" dirty="0" smtClean="0"/>
          </a:p>
        </p:txBody>
      </p:sp>
      <p:pic>
        <p:nvPicPr>
          <p:cNvPr id="8196" name="Picture 4" descr="D:\Users\PeterA2\Documents\PRAGMA\PR\Brochure Flyers Shirts\Brochure 2013\Sections 2Sep2013\Images\PRAGMA Students\P101068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990600"/>
            <a:ext cx="4301994" cy="242175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 descr="D:\Users\PeterA2\Documents\PRAGMA\PR\Brochure Flyers Shirts\Brochure 2013\Sections 2Sep2013\Images\PRAGMA Students\P1010755.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416" t="16130" r="12943" b="5011"/>
          <a:stretch/>
        </p:blipFill>
        <p:spPr bwMode="auto">
          <a:xfrm>
            <a:off x="4648200" y="3597653"/>
            <a:ext cx="4301994" cy="264906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447800" y="6324600"/>
            <a:ext cx="6222922" cy="461665"/>
          </a:xfrm>
          <a:prstGeom prst="rect">
            <a:avLst/>
          </a:prstGeom>
          <a:noFill/>
        </p:spPr>
        <p:txBody>
          <a:bodyPr wrap="none" rtlCol="0">
            <a:spAutoFit/>
          </a:bodyPr>
          <a:lstStyle/>
          <a:p>
            <a:r>
              <a:rPr lang="en-US" sz="2400" b="1" dirty="0" smtClean="0">
                <a:solidFill>
                  <a:srgbClr val="454082"/>
                </a:solidFill>
              </a:rPr>
              <a:t>To succeed we need your enthusiastic  support!</a:t>
            </a:r>
            <a:endParaRPr lang="en-US" sz="2400" b="1" dirty="0">
              <a:solidFill>
                <a:srgbClr val="454082"/>
              </a:solidFill>
            </a:endParaRPr>
          </a:p>
        </p:txBody>
      </p:sp>
    </p:spTree>
    <p:extLst>
      <p:ext uri="{BB962C8B-B14F-4D97-AF65-F5344CB8AC3E}">
        <p14:creationId xmlns:p14="http://schemas.microsoft.com/office/powerpoint/2010/main" val="18854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PRIME 2013: Advancing PRAGMA Activities</a:t>
            </a:r>
            <a:endParaRPr lang="en-US" dirty="0"/>
          </a:p>
        </p:txBody>
      </p:sp>
      <p:sp>
        <p:nvSpPr>
          <p:cNvPr id="6" name="Text Placeholder 5"/>
          <p:cNvSpPr>
            <a:spLocks noGrp="1"/>
          </p:cNvSpPr>
          <p:nvPr>
            <p:ph type="body" idx="1"/>
          </p:nvPr>
        </p:nvSpPr>
        <p:spPr>
          <a:xfrm>
            <a:off x="457200" y="1143000"/>
            <a:ext cx="4040188" cy="369887"/>
          </a:xfrm>
        </p:spPr>
        <p:txBody>
          <a:bodyPr>
            <a:normAutofit fontScale="92500" lnSpcReduction="20000"/>
          </a:bodyPr>
          <a:lstStyle/>
          <a:p>
            <a:pPr algn="ctr"/>
            <a:r>
              <a:rPr lang="en-US" dirty="0" smtClean="0"/>
              <a:t>Projects</a:t>
            </a:r>
            <a:endParaRPr lang="en-US" dirty="0"/>
          </a:p>
        </p:txBody>
      </p:sp>
      <p:sp>
        <p:nvSpPr>
          <p:cNvPr id="3" name="Content Placeholder 2"/>
          <p:cNvSpPr>
            <a:spLocks noGrp="1"/>
          </p:cNvSpPr>
          <p:nvPr>
            <p:ph sz="half" idx="2"/>
          </p:nvPr>
        </p:nvSpPr>
        <p:spPr>
          <a:xfrm>
            <a:off x="457200" y="1447800"/>
            <a:ext cx="4040188" cy="4602163"/>
          </a:xfrm>
        </p:spPr>
        <p:txBody>
          <a:bodyPr>
            <a:normAutofit fontScale="92500"/>
          </a:bodyPr>
          <a:lstStyle/>
          <a:p>
            <a:r>
              <a:rPr lang="en-US" dirty="0" smtClean="0"/>
              <a:t>Extend Android </a:t>
            </a:r>
            <a:r>
              <a:rPr lang="en-US" dirty="0" err="1" smtClean="0"/>
              <a:t>SensorPod</a:t>
            </a:r>
            <a:r>
              <a:rPr lang="en-US" dirty="0" smtClean="0"/>
              <a:t> to new application</a:t>
            </a:r>
          </a:p>
          <a:p>
            <a:r>
              <a:rPr lang="en-US" dirty="0" smtClean="0"/>
              <a:t>Prototype INCA monitoring  to mobile technology</a:t>
            </a:r>
          </a:p>
          <a:p>
            <a:r>
              <a:rPr lang="en-US" dirty="0" smtClean="0"/>
              <a:t>Develop Haiku Hunt and deploy Place-Sticker technology to out doors</a:t>
            </a:r>
          </a:p>
          <a:p>
            <a:r>
              <a:rPr lang="en-US" dirty="0" smtClean="0"/>
              <a:t>Implement images for virtual screening</a:t>
            </a:r>
          </a:p>
          <a:p>
            <a:r>
              <a:rPr lang="en-US" dirty="0" smtClean="0"/>
              <a:t>Use computer technology for drug discovery in infectious and other diseases</a:t>
            </a:r>
            <a:endParaRPr lang="en-US" dirty="0"/>
          </a:p>
        </p:txBody>
      </p:sp>
      <p:sp>
        <p:nvSpPr>
          <p:cNvPr id="7" name="Text Placeholder 6"/>
          <p:cNvSpPr>
            <a:spLocks noGrp="1"/>
          </p:cNvSpPr>
          <p:nvPr>
            <p:ph type="body" sz="quarter" idx="3"/>
          </p:nvPr>
        </p:nvSpPr>
        <p:spPr>
          <a:xfrm>
            <a:off x="4645025" y="1143000"/>
            <a:ext cx="4041775" cy="369887"/>
          </a:xfrm>
        </p:spPr>
        <p:txBody>
          <a:bodyPr>
            <a:normAutofit fontScale="92500" lnSpcReduction="20000"/>
          </a:bodyPr>
          <a:lstStyle/>
          <a:p>
            <a:pPr algn="ctr"/>
            <a:r>
              <a:rPr lang="en-US" dirty="0" smtClean="0"/>
              <a:t>Institutions</a:t>
            </a:r>
            <a:endParaRPr lang="en-US" dirty="0"/>
          </a:p>
        </p:txBody>
      </p:sp>
      <p:sp>
        <p:nvSpPr>
          <p:cNvPr id="4" name="Content Placeholder 3"/>
          <p:cNvSpPr>
            <a:spLocks noGrp="1"/>
          </p:cNvSpPr>
          <p:nvPr>
            <p:ph sz="quarter" idx="4"/>
          </p:nvPr>
        </p:nvSpPr>
        <p:spPr>
          <a:xfrm>
            <a:off x="4645025" y="1447800"/>
            <a:ext cx="4041775" cy="4449763"/>
          </a:xfrm>
        </p:spPr>
        <p:txBody>
          <a:bodyPr>
            <a:normAutofit fontScale="92500" lnSpcReduction="10000"/>
          </a:bodyPr>
          <a:lstStyle/>
          <a:p>
            <a:r>
              <a:rPr lang="en-US" dirty="0"/>
              <a:t>Nara Institute of Science and Technology (NAIST)</a:t>
            </a:r>
          </a:p>
          <a:p>
            <a:r>
              <a:rPr lang="en-US" dirty="0"/>
              <a:t>National Institute for Information and Communication Technology (NICT)</a:t>
            </a:r>
          </a:p>
          <a:p>
            <a:r>
              <a:rPr lang="en-US" dirty="0"/>
              <a:t>National Taiwan University (NTU)</a:t>
            </a:r>
          </a:p>
          <a:p>
            <a:r>
              <a:rPr lang="en-US" dirty="0"/>
              <a:t>Osaka University</a:t>
            </a:r>
          </a:p>
          <a:p>
            <a:r>
              <a:rPr lang="en-US" dirty="0"/>
              <a:t>Taiwan Forest Research Institute (TFRI)</a:t>
            </a:r>
          </a:p>
          <a:p>
            <a:r>
              <a:rPr lang="en-US" dirty="0"/>
              <a:t>University of Auckland</a:t>
            </a:r>
          </a:p>
          <a:p>
            <a:r>
              <a:rPr lang="en-US" dirty="0"/>
              <a:t>University of </a:t>
            </a:r>
            <a:r>
              <a:rPr lang="en-US" dirty="0" smtClean="0"/>
              <a:t>Queensland</a:t>
            </a:r>
            <a:endParaRPr lang="en-US" dirty="0"/>
          </a:p>
        </p:txBody>
      </p:sp>
      <p:sp>
        <p:nvSpPr>
          <p:cNvPr id="5" name="TextBox 4"/>
          <p:cNvSpPr txBox="1"/>
          <p:nvPr/>
        </p:nvSpPr>
        <p:spPr>
          <a:xfrm>
            <a:off x="662610" y="5950803"/>
            <a:ext cx="7644465" cy="830997"/>
          </a:xfrm>
          <a:prstGeom prst="rect">
            <a:avLst/>
          </a:prstGeom>
          <a:noFill/>
        </p:spPr>
        <p:txBody>
          <a:bodyPr wrap="none" rtlCol="0">
            <a:spAutoFit/>
          </a:bodyPr>
          <a:lstStyle/>
          <a:p>
            <a:pPr algn="ctr"/>
            <a:r>
              <a:rPr lang="en-US" sz="2400" b="1" dirty="0" smtClean="0">
                <a:solidFill>
                  <a:srgbClr val="454082"/>
                </a:solidFill>
              </a:rPr>
              <a:t>PRAGMA can support these opportunities for our students</a:t>
            </a:r>
          </a:p>
          <a:p>
            <a:pPr algn="ctr"/>
            <a:r>
              <a:rPr lang="en-US" sz="2400" b="1" dirty="0" smtClean="0">
                <a:solidFill>
                  <a:srgbClr val="454082"/>
                </a:solidFill>
              </a:rPr>
              <a:t>Students build connections between PRAGMA member</a:t>
            </a:r>
            <a:r>
              <a:rPr lang="en-US" sz="2400" b="1" dirty="0" smtClean="0"/>
              <a:t>s</a:t>
            </a:r>
            <a:endParaRPr lang="en-US" sz="2400" b="1" dirty="0"/>
          </a:p>
        </p:txBody>
      </p:sp>
      <p:sp>
        <p:nvSpPr>
          <p:cNvPr id="8" name="Rectangle 7"/>
          <p:cNvSpPr/>
          <p:nvPr/>
        </p:nvSpPr>
        <p:spPr>
          <a:xfrm>
            <a:off x="429998" y="1524000"/>
            <a:ext cx="4054843" cy="2514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29999" y="4038600"/>
            <a:ext cx="4054843" cy="68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29999" y="4724400"/>
            <a:ext cx="4065802" cy="12424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3" descr="D:\Users\PeterA2\Documents\PRAGMA\PR\Brochure Flyers Shirts\Brochure 2013\Sections 2Sep2013\Images\fam20withADP3.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1520121"/>
            <a:ext cx="4038600" cy="20872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D:\Users\PeterA2\Documents\PRAGMA\PR\Brochure Flyers Shirts\Brochure 2013\Sections 2Sep2013\Images\Hann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97859" y="3322637"/>
            <a:ext cx="3139281" cy="2697163"/>
          </a:xfrm>
          <a:prstGeom prst="rect">
            <a:avLst/>
          </a:prstGeom>
          <a:solidFill>
            <a:schemeClr val="bg1"/>
          </a:solidFill>
        </p:spPr>
      </p:pic>
    </p:spTree>
    <p:extLst>
      <p:ext uri="{BB962C8B-B14F-4D97-AF65-F5344CB8AC3E}">
        <p14:creationId xmlns:p14="http://schemas.microsoft.com/office/powerpoint/2010/main" val="256537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normAutofit fontScale="90000"/>
          </a:bodyPr>
          <a:lstStyle/>
          <a:p>
            <a:r>
              <a:rPr lang="en-US" dirty="0" smtClean="0"/>
              <a:t>Deployment of Virtual Clusters for Molecular Docking Experiments on the PRAGMA Cloud</a:t>
            </a:r>
            <a:endParaRPr lang="en-US" dirty="0"/>
          </a:p>
        </p:txBody>
      </p:sp>
      <p:sp>
        <p:nvSpPr>
          <p:cNvPr id="3" name="Content Placeholder 2"/>
          <p:cNvSpPr>
            <a:spLocks noGrp="1"/>
          </p:cNvSpPr>
          <p:nvPr>
            <p:ph sz="half" idx="1"/>
          </p:nvPr>
        </p:nvSpPr>
        <p:spPr>
          <a:xfrm>
            <a:off x="457200" y="1524000"/>
            <a:ext cx="4038600" cy="5105400"/>
          </a:xfrm>
        </p:spPr>
        <p:txBody>
          <a:bodyPr>
            <a:normAutofit lnSpcReduction="10000"/>
          </a:bodyPr>
          <a:lstStyle/>
          <a:p>
            <a:r>
              <a:rPr lang="en-US" dirty="0" smtClean="0"/>
              <a:t>Docking experiments are key tool </a:t>
            </a:r>
            <a:r>
              <a:rPr lang="en-US" i="1" dirty="0" smtClean="0"/>
              <a:t>in </a:t>
            </a:r>
            <a:r>
              <a:rPr lang="en-US" i="1" dirty="0" err="1" smtClean="0"/>
              <a:t>silico</a:t>
            </a:r>
            <a:r>
              <a:rPr lang="en-US" i="1" dirty="0" smtClean="0"/>
              <a:t> </a:t>
            </a:r>
            <a:r>
              <a:rPr lang="en-US" dirty="0" smtClean="0"/>
              <a:t>drug discover</a:t>
            </a:r>
          </a:p>
          <a:p>
            <a:r>
              <a:rPr lang="en-US" dirty="0"/>
              <a:t>Physical grid computing can create inconsistent results </a:t>
            </a:r>
            <a:r>
              <a:rPr lang="en-US" dirty="0" smtClean="0"/>
              <a:t> - heterogeneity</a:t>
            </a:r>
          </a:p>
          <a:p>
            <a:pPr lvl="1"/>
            <a:r>
              <a:rPr lang="en-US" dirty="0" smtClean="0"/>
              <a:t>Impacting results</a:t>
            </a:r>
          </a:p>
          <a:p>
            <a:pPr lvl="1"/>
            <a:r>
              <a:rPr lang="en-US" dirty="0" smtClean="0"/>
              <a:t>Demonstrated by PRIME student (2009)</a:t>
            </a:r>
          </a:p>
          <a:p>
            <a:r>
              <a:rPr lang="en-US" dirty="0" smtClean="0"/>
              <a:t>Used </a:t>
            </a:r>
            <a:r>
              <a:rPr lang="en-US" i="1" dirty="0" err="1" smtClean="0"/>
              <a:t>pragma_boot</a:t>
            </a:r>
            <a:endParaRPr lang="en-US" i="1" dirty="0" smtClean="0"/>
          </a:p>
          <a:p>
            <a:r>
              <a:rPr lang="en-US" dirty="0" smtClean="0"/>
              <a:t>Long-term goal: improve virtual dock</a:t>
            </a:r>
            <a:endParaRPr lang="en-US" dirty="0"/>
          </a:p>
        </p:txBody>
      </p:sp>
      <p:sp>
        <p:nvSpPr>
          <p:cNvPr id="5" name="TextBox 4"/>
          <p:cNvSpPr txBox="1"/>
          <p:nvPr/>
        </p:nvSpPr>
        <p:spPr>
          <a:xfrm>
            <a:off x="4495800" y="5334000"/>
            <a:ext cx="4498027" cy="923330"/>
          </a:xfrm>
          <a:prstGeom prst="rect">
            <a:avLst/>
          </a:prstGeom>
          <a:noFill/>
        </p:spPr>
        <p:txBody>
          <a:bodyPr wrap="none" rtlCol="0">
            <a:spAutoFit/>
          </a:bodyPr>
          <a:lstStyle/>
          <a:p>
            <a:pPr algn="ctr"/>
            <a:r>
              <a:rPr lang="en-US" dirty="0" smtClean="0"/>
              <a:t>Demo: </a:t>
            </a:r>
            <a:r>
              <a:rPr lang="en-US" dirty="0" err="1" smtClean="0"/>
              <a:t>Kohei</a:t>
            </a:r>
            <a:r>
              <a:rPr lang="en-US" dirty="0" smtClean="0"/>
              <a:t> Ichikawa (NAIST), </a:t>
            </a:r>
          </a:p>
          <a:p>
            <a:pPr algn="ctr"/>
            <a:r>
              <a:rPr lang="en-US" dirty="0" smtClean="0"/>
              <a:t>Kevin </a:t>
            </a:r>
            <a:r>
              <a:rPr lang="en-US" dirty="0"/>
              <a:t>Lam, </a:t>
            </a:r>
            <a:r>
              <a:rPr lang="en-US" dirty="0" smtClean="0"/>
              <a:t>Karen Rodriguez</a:t>
            </a:r>
            <a:r>
              <a:rPr lang="en-US" dirty="0"/>
              <a:t> </a:t>
            </a:r>
            <a:r>
              <a:rPr lang="en-US" dirty="0" smtClean="0"/>
              <a:t>(PRIME 2013)</a:t>
            </a:r>
          </a:p>
          <a:p>
            <a:pPr algn="ctr"/>
            <a:r>
              <a:rPr lang="en-US" dirty="0" smtClean="0"/>
              <a:t>Wen-</a:t>
            </a:r>
            <a:r>
              <a:rPr lang="en-US" dirty="0" err="1" smtClean="0"/>
              <a:t>Wai</a:t>
            </a:r>
            <a:r>
              <a:rPr lang="en-US" dirty="0" smtClean="0"/>
              <a:t> </a:t>
            </a:r>
            <a:r>
              <a:rPr lang="en-US" dirty="0" err="1" smtClean="0"/>
              <a:t>Yim</a:t>
            </a:r>
            <a:r>
              <a:rPr lang="en-US" dirty="0" smtClean="0"/>
              <a:t> (PRIME 2009), Jason Haga UCSD</a:t>
            </a:r>
            <a:endParaRPr lang="en-US" dirty="0"/>
          </a:p>
        </p:txBody>
      </p:sp>
      <p:pic>
        <p:nvPicPr>
          <p:cNvPr id="6" name="Content Placeholder 5"/>
          <p:cNvPicPr>
            <a:picLocks noGrp="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648199" y="2209800"/>
            <a:ext cx="4345627" cy="2743200"/>
          </a:xfrm>
          <a:prstGeom prst="rect">
            <a:avLst/>
          </a:prstGeom>
          <a:noFill/>
          <a:ln>
            <a:noFill/>
          </a:ln>
        </p:spPr>
      </p:pic>
    </p:spTree>
    <p:extLst>
      <p:ext uri="{BB962C8B-B14F-4D97-AF65-F5344CB8AC3E}">
        <p14:creationId xmlns:p14="http://schemas.microsoft.com/office/powerpoint/2010/main" val="37948989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Communities</a:t>
            </a:r>
            <a:endParaRPr lang="en-US" dirty="0"/>
          </a:p>
        </p:txBody>
      </p:sp>
      <p:sp>
        <p:nvSpPr>
          <p:cNvPr id="3" name="Content Placeholder 2"/>
          <p:cNvSpPr>
            <a:spLocks noGrp="1"/>
          </p:cNvSpPr>
          <p:nvPr>
            <p:ph sz="half" idx="1"/>
          </p:nvPr>
        </p:nvSpPr>
        <p:spPr>
          <a:xfrm>
            <a:off x="381000" y="1143000"/>
            <a:ext cx="4267200" cy="2743199"/>
          </a:xfrm>
        </p:spPr>
        <p:txBody>
          <a:bodyPr>
            <a:normAutofit fontScale="85000" lnSpcReduction="20000"/>
          </a:bodyPr>
          <a:lstStyle/>
          <a:p>
            <a:r>
              <a:rPr lang="en-US" dirty="0"/>
              <a:t>Biodiversity</a:t>
            </a:r>
          </a:p>
          <a:p>
            <a:pPr lvl="1"/>
            <a:r>
              <a:rPr lang="en-US" dirty="0"/>
              <a:t>New interactions</a:t>
            </a:r>
          </a:p>
          <a:p>
            <a:r>
              <a:rPr lang="en-US" dirty="0" smtClean="0"/>
              <a:t>Environmental </a:t>
            </a:r>
            <a:r>
              <a:rPr lang="en-US" dirty="0" smtClean="0"/>
              <a:t>Observing Communities</a:t>
            </a:r>
          </a:p>
          <a:p>
            <a:pPr lvl="1"/>
            <a:r>
              <a:rPr lang="en-US" dirty="0" smtClean="0"/>
              <a:t>Training &amp; new </a:t>
            </a:r>
            <a:r>
              <a:rPr lang="en-US" dirty="0" smtClean="0"/>
              <a:t>deployments</a:t>
            </a:r>
          </a:p>
          <a:p>
            <a:r>
              <a:rPr lang="en-US" dirty="0"/>
              <a:t>Mini-PRAGMA Indonesia</a:t>
            </a:r>
          </a:p>
          <a:p>
            <a:pPr lvl="1"/>
            <a:r>
              <a:rPr lang="en-US" dirty="0"/>
              <a:t>New activities</a:t>
            </a:r>
          </a:p>
          <a:p>
            <a:pPr lvl="1"/>
            <a:r>
              <a:rPr lang="en-US" dirty="0"/>
              <a:t>New workshops</a:t>
            </a:r>
            <a:r>
              <a:rPr lang="en-US" dirty="0" smtClean="0"/>
              <a:t>!</a:t>
            </a:r>
            <a:endParaRPr lang="en-US" dirty="0" smtClean="0"/>
          </a:p>
          <a:p>
            <a:endParaRPr lang="en-US" dirty="0"/>
          </a:p>
        </p:txBody>
      </p:sp>
      <p:pic>
        <p:nvPicPr>
          <p:cNvPr id="5" name="圖片 7"/>
          <p:cNvPicPr/>
          <p:nvPr/>
        </p:nvPicPr>
        <p:blipFill>
          <a:blip r:embed="rId3" cstate="print">
            <a:extLst>
              <a:ext uri="{28A0092B-C50C-407E-A947-70E740481C1C}">
                <a14:useLocalDpi xmlns:a14="http://schemas.microsoft.com/office/drawing/2010/main"/>
              </a:ext>
            </a:extLst>
          </a:blip>
          <a:stretch>
            <a:fillRect/>
          </a:stretch>
        </p:blipFill>
        <p:spPr>
          <a:xfrm>
            <a:off x="4800600" y="1143000"/>
            <a:ext cx="4191000" cy="1219200"/>
          </a:xfrm>
          <a:prstGeom prst="rect">
            <a:avLst/>
          </a:prstGeom>
        </p:spPr>
      </p:pic>
      <p:pic>
        <p:nvPicPr>
          <p:cNvPr id="6" name="圖片 36"/>
          <p:cNvPicPr/>
          <p:nvPr/>
        </p:nvPicPr>
        <p:blipFill rotWithShape="1">
          <a:blip r:embed="rId4" cstate="print">
            <a:extLst>
              <a:ext uri="{28A0092B-C50C-407E-A947-70E740481C1C}">
                <a14:useLocalDpi xmlns:a14="http://schemas.microsoft.com/office/drawing/2010/main"/>
              </a:ext>
            </a:extLst>
          </a:blip>
          <a:srcRect/>
          <a:stretch/>
        </p:blipFill>
        <p:spPr bwMode="auto">
          <a:xfrm>
            <a:off x="4800600" y="2362200"/>
            <a:ext cx="4191000" cy="2650490"/>
          </a:xfrm>
          <a:prstGeom prst="rect">
            <a:avLst/>
          </a:prstGeom>
          <a:ln>
            <a:noFill/>
          </a:ln>
          <a:extLst>
            <a:ext uri="{53640926-AAD7-44D8-BBD7-CCE9431645EC}">
              <a14:shadowObscured xmlns:a14="http://schemas.microsoft.com/office/drawing/2010/main"/>
            </a:ext>
          </a:extLst>
        </p:spPr>
      </p:pic>
      <p:pic>
        <p:nvPicPr>
          <p:cNvPr id="8" name="Picture 2" descr="D:\Users\PeterA2\Documents\PRAGMA\PR\Brochure Flyers Shirts\Brochure 2013\Sections 2Sep2013\Images\Indo group_photo_day2a.JPG"/>
          <p:cNvPicPr>
            <a:picLocks noGrp="1" noChangeAspect="1" noChangeArrowheads="1"/>
          </p:cNvPicPr>
          <p:nvPr>
            <p:ph sz="half" idx="1"/>
          </p:nvPr>
        </p:nvPicPr>
        <p:blipFill rotWithShape="1">
          <a:blip r:embed="rId5" cstate="print">
            <a:extLst>
              <a:ext uri="{28A0092B-C50C-407E-A947-70E740481C1C}">
                <a14:useLocalDpi xmlns:a14="http://schemas.microsoft.com/office/drawing/2010/main" val="0"/>
              </a:ext>
            </a:extLst>
          </a:blip>
          <a:srcRect l="5747" r="1946" b="13746"/>
          <a:stretch/>
        </p:blipFill>
        <p:spPr bwMode="auto">
          <a:xfrm>
            <a:off x="258678" y="3962400"/>
            <a:ext cx="4389522" cy="27344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D:\Users\PeterA2\Documents\PRAGMA\PR\Brochure Flyers Shirts\Brochure 2013\Sections 2Sep2013\Images\Three in Kinabalu.jpg"/>
          <p:cNvPicPr>
            <a:picLocks noGrp="1" noChangeAspect="1" noChangeArrowheads="1"/>
          </p:cNvPicPr>
          <p:nvPr>
            <p:ph sz="half" idx="2"/>
          </p:nvPr>
        </p:nvPicPr>
        <p:blipFill>
          <a:blip r:embed="rId6" cstate="print">
            <a:extLst>
              <a:ext uri="{28A0092B-C50C-407E-A947-70E740481C1C}">
                <a14:useLocalDpi xmlns:a14="http://schemas.microsoft.com/office/drawing/2010/main" val="0"/>
              </a:ext>
            </a:extLst>
          </a:blip>
          <a:srcRect/>
          <a:stretch>
            <a:fillRect/>
          </a:stretch>
        </p:blipFill>
        <p:spPr bwMode="auto">
          <a:xfrm>
            <a:off x="4800600" y="3810000"/>
            <a:ext cx="4191000" cy="2927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82099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6" name="그룹 45"/>
          <p:cNvGrpSpPr/>
          <p:nvPr/>
        </p:nvGrpSpPr>
        <p:grpSpPr>
          <a:xfrm>
            <a:off x="-7301" y="2852936"/>
            <a:ext cx="9151302" cy="3902712"/>
            <a:chOff x="-7301" y="2420888"/>
            <a:chExt cx="9151302" cy="4334760"/>
          </a:xfrm>
        </p:grpSpPr>
        <p:grpSp>
          <p:nvGrpSpPr>
            <p:cNvPr id="2" name="Group 3"/>
            <p:cNvGrpSpPr>
              <a:grpSpLocks/>
            </p:cNvGrpSpPr>
            <p:nvPr/>
          </p:nvGrpSpPr>
          <p:grpSpPr bwMode="auto">
            <a:xfrm>
              <a:off x="-7301" y="2780547"/>
              <a:ext cx="9151302" cy="3975101"/>
              <a:chOff x="41" y="1128"/>
              <a:chExt cx="5879" cy="2504"/>
            </a:xfrm>
          </p:grpSpPr>
          <p:sp>
            <p:nvSpPr>
              <p:cNvPr id="5" name="AutoShape 4"/>
              <p:cNvSpPr>
                <a:spLocks noChangeArrowheads="1"/>
              </p:cNvSpPr>
              <p:nvPr/>
            </p:nvSpPr>
            <p:spPr bwMode="gray">
              <a:xfrm rot="39573186">
                <a:off x="2875" y="1599"/>
                <a:ext cx="499" cy="182"/>
              </a:xfrm>
              <a:prstGeom prst="rightArrow">
                <a:avLst>
                  <a:gd name="adj1" fmla="val 35167"/>
                  <a:gd name="adj2" fmla="val 111029"/>
                </a:avLst>
              </a:prstGeom>
              <a:solidFill>
                <a:schemeClr val="accent1"/>
              </a:solidFill>
              <a:ln w="0" algn="ctr">
                <a:noFill/>
                <a:miter lim="800000"/>
                <a:headEnd/>
                <a:tailEnd/>
              </a:ln>
              <a:effectLst/>
            </p:spPr>
            <p:txBody>
              <a:bodyPr wrap="none" anchor="ctr"/>
              <a:lstStyle/>
              <a:p>
                <a:pPr latinLnBrk="1"/>
                <a:endParaRPr lang="ko-KR" altLang="en-US">
                  <a:solidFill>
                    <a:prstClr val="black"/>
                  </a:solidFill>
                </a:endParaRPr>
              </a:p>
            </p:txBody>
          </p:sp>
          <p:sp>
            <p:nvSpPr>
              <p:cNvPr id="6" name="AutoShape 5"/>
              <p:cNvSpPr>
                <a:spLocks noChangeArrowheads="1"/>
              </p:cNvSpPr>
              <p:nvPr/>
            </p:nvSpPr>
            <p:spPr bwMode="gray">
              <a:xfrm rot="3465783">
                <a:off x="2907" y="2928"/>
                <a:ext cx="499" cy="182"/>
              </a:xfrm>
              <a:prstGeom prst="rightArrow">
                <a:avLst>
                  <a:gd name="adj1" fmla="val 35167"/>
                  <a:gd name="adj2" fmla="val 111029"/>
                </a:avLst>
              </a:prstGeom>
              <a:solidFill>
                <a:schemeClr val="accent1"/>
              </a:solidFill>
              <a:ln w="0" algn="ctr">
                <a:noFill/>
                <a:miter lim="800000"/>
                <a:headEnd/>
                <a:tailEnd/>
              </a:ln>
              <a:effectLst/>
            </p:spPr>
            <p:txBody>
              <a:bodyPr wrap="none" anchor="ctr"/>
              <a:lstStyle/>
              <a:p>
                <a:pPr latinLnBrk="1"/>
                <a:endParaRPr lang="ko-KR" altLang="en-US">
                  <a:solidFill>
                    <a:prstClr val="black"/>
                  </a:solidFill>
                </a:endParaRPr>
              </a:p>
            </p:txBody>
          </p:sp>
          <p:sp>
            <p:nvSpPr>
              <p:cNvPr id="7" name="AutoShape 6"/>
              <p:cNvSpPr>
                <a:spLocks noChangeArrowheads="1"/>
              </p:cNvSpPr>
              <p:nvPr/>
            </p:nvSpPr>
            <p:spPr bwMode="gray">
              <a:xfrm rot="35969022">
                <a:off x="2139" y="1613"/>
                <a:ext cx="499" cy="182"/>
              </a:xfrm>
              <a:prstGeom prst="rightArrow">
                <a:avLst>
                  <a:gd name="adj1" fmla="val 35167"/>
                  <a:gd name="adj2" fmla="val 111029"/>
                </a:avLst>
              </a:prstGeom>
              <a:solidFill>
                <a:schemeClr val="accent1"/>
              </a:solidFill>
              <a:ln w="0" algn="ctr">
                <a:noFill/>
                <a:miter lim="800000"/>
                <a:headEnd/>
                <a:tailEnd/>
              </a:ln>
              <a:effectLst/>
            </p:spPr>
            <p:txBody>
              <a:bodyPr wrap="none" anchor="ctr"/>
              <a:lstStyle/>
              <a:p>
                <a:pPr latinLnBrk="1"/>
                <a:endParaRPr lang="ko-KR" altLang="en-US">
                  <a:solidFill>
                    <a:prstClr val="black"/>
                  </a:solidFill>
                </a:endParaRPr>
              </a:p>
            </p:txBody>
          </p:sp>
          <p:sp>
            <p:nvSpPr>
              <p:cNvPr id="8" name="AutoShape 7"/>
              <p:cNvSpPr>
                <a:spLocks noChangeArrowheads="1"/>
              </p:cNvSpPr>
              <p:nvPr/>
            </p:nvSpPr>
            <p:spPr bwMode="gray">
              <a:xfrm rot="7535209">
                <a:off x="2115" y="2907"/>
                <a:ext cx="499" cy="182"/>
              </a:xfrm>
              <a:prstGeom prst="rightArrow">
                <a:avLst>
                  <a:gd name="adj1" fmla="val 35167"/>
                  <a:gd name="adj2" fmla="val 111029"/>
                </a:avLst>
              </a:prstGeom>
              <a:solidFill>
                <a:schemeClr val="accent1"/>
              </a:solidFill>
              <a:ln w="0" algn="ctr">
                <a:noFill/>
                <a:miter lim="800000"/>
                <a:headEnd/>
                <a:tailEnd/>
              </a:ln>
              <a:effectLst/>
            </p:spPr>
            <p:txBody>
              <a:bodyPr wrap="none" anchor="ctr"/>
              <a:lstStyle/>
              <a:p>
                <a:pPr latinLnBrk="1"/>
                <a:endParaRPr lang="ko-KR" altLang="en-US">
                  <a:solidFill>
                    <a:prstClr val="black"/>
                  </a:solidFill>
                </a:endParaRPr>
              </a:p>
            </p:txBody>
          </p:sp>
          <p:sp>
            <p:nvSpPr>
              <p:cNvPr id="9" name="AutoShape 8"/>
              <p:cNvSpPr>
                <a:spLocks noChangeArrowheads="1"/>
              </p:cNvSpPr>
              <p:nvPr/>
            </p:nvSpPr>
            <p:spPr bwMode="gray">
              <a:xfrm>
                <a:off x="3272" y="2275"/>
                <a:ext cx="499" cy="182"/>
              </a:xfrm>
              <a:prstGeom prst="rightArrow">
                <a:avLst>
                  <a:gd name="adj1" fmla="val 35167"/>
                  <a:gd name="adj2" fmla="val 111029"/>
                </a:avLst>
              </a:prstGeom>
              <a:solidFill>
                <a:schemeClr val="accent1"/>
              </a:solidFill>
              <a:ln w="0" algn="ctr">
                <a:noFill/>
                <a:miter lim="800000"/>
                <a:headEnd/>
                <a:tailEnd/>
              </a:ln>
              <a:effectLst/>
            </p:spPr>
            <p:txBody>
              <a:bodyPr wrap="none" anchor="ctr"/>
              <a:lstStyle/>
              <a:p>
                <a:pPr latinLnBrk="1"/>
                <a:endParaRPr lang="ko-KR" altLang="en-US">
                  <a:solidFill>
                    <a:prstClr val="black"/>
                  </a:solidFill>
                </a:endParaRPr>
              </a:p>
            </p:txBody>
          </p:sp>
          <p:sp>
            <p:nvSpPr>
              <p:cNvPr id="10" name="AutoShape 9"/>
              <p:cNvSpPr>
                <a:spLocks noChangeArrowheads="1"/>
              </p:cNvSpPr>
              <p:nvPr/>
            </p:nvSpPr>
            <p:spPr bwMode="gray">
              <a:xfrm rot="-10800000">
                <a:off x="1754" y="2271"/>
                <a:ext cx="544" cy="182"/>
              </a:xfrm>
              <a:prstGeom prst="rightArrow">
                <a:avLst>
                  <a:gd name="adj1" fmla="val 35167"/>
                  <a:gd name="adj2" fmla="val 121041"/>
                </a:avLst>
              </a:prstGeom>
              <a:solidFill>
                <a:schemeClr val="accent1"/>
              </a:solidFill>
              <a:ln w="0" algn="ctr">
                <a:noFill/>
                <a:miter lim="800000"/>
                <a:headEnd/>
                <a:tailEnd/>
              </a:ln>
              <a:effectLst/>
            </p:spPr>
            <p:txBody>
              <a:bodyPr wrap="none" anchor="ctr"/>
              <a:lstStyle/>
              <a:p>
                <a:pPr latinLnBrk="1"/>
                <a:endParaRPr lang="ko-KR" altLang="en-US">
                  <a:solidFill>
                    <a:prstClr val="black"/>
                  </a:solidFill>
                </a:endParaRPr>
              </a:p>
            </p:txBody>
          </p:sp>
          <p:sp>
            <p:nvSpPr>
              <p:cNvPr id="11" name="Oval 10"/>
              <p:cNvSpPr>
                <a:spLocks noChangeArrowheads="1"/>
              </p:cNvSpPr>
              <p:nvPr/>
            </p:nvSpPr>
            <p:spPr bwMode="auto">
              <a:xfrm>
                <a:off x="1578" y="1168"/>
                <a:ext cx="2358" cy="2359"/>
              </a:xfrm>
              <a:prstGeom prst="ellipse">
                <a:avLst/>
              </a:prstGeom>
              <a:noFill/>
              <a:ln w="38100" algn="ctr">
                <a:solidFill>
                  <a:schemeClr val="tx2"/>
                </a:solidFill>
                <a:round/>
                <a:headEnd/>
                <a:tailEnd/>
              </a:ln>
              <a:effectLst/>
            </p:spPr>
            <p:txBody>
              <a:bodyPr anchor="ctr">
                <a:spAutoFit/>
              </a:bodyPr>
              <a:lstStyle/>
              <a:p>
                <a:pPr latinLnBrk="1"/>
                <a:endParaRPr lang="ko-KR" altLang="en-US">
                  <a:solidFill>
                    <a:prstClr val="black"/>
                  </a:solidFill>
                </a:endParaRPr>
              </a:p>
            </p:txBody>
          </p:sp>
          <p:sp>
            <p:nvSpPr>
              <p:cNvPr id="12" name="Text Box 11"/>
              <p:cNvSpPr txBox="1">
                <a:spLocks noChangeArrowheads="1"/>
              </p:cNvSpPr>
              <p:nvPr/>
            </p:nvSpPr>
            <p:spPr bwMode="auto">
              <a:xfrm>
                <a:off x="3498" y="1152"/>
                <a:ext cx="1454" cy="213"/>
              </a:xfrm>
              <a:prstGeom prst="rect">
                <a:avLst/>
              </a:prstGeom>
              <a:noFill/>
              <a:ln w="9525" algn="ctr">
                <a:noFill/>
                <a:miter lim="800000"/>
                <a:headEnd/>
                <a:tailEnd/>
              </a:ln>
              <a:effectLst/>
            </p:spPr>
            <p:txBody>
              <a:bodyPr wrap="none">
                <a:spAutoFit/>
              </a:bodyPr>
              <a:lstStyle/>
              <a:p>
                <a:pPr eaLnBrk="0" latinLnBrk="1" hangingPunct="0"/>
                <a:r>
                  <a:rPr lang="en-US" altLang="ko-KR" sz="1600" b="1" dirty="0">
                    <a:solidFill>
                      <a:prstClr val="black"/>
                    </a:solidFill>
                    <a:latin typeface="Arial" charset="0"/>
                    <a:ea typeface="굴림" charset="-127"/>
                  </a:rPr>
                  <a:t>PRAGMA Community</a:t>
                </a:r>
              </a:p>
            </p:txBody>
          </p:sp>
          <p:sp>
            <p:nvSpPr>
              <p:cNvPr id="13" name="Text Box 12"/>
              <p:cNvSpPr txBox="1">
                <a:spLocks noChangeArrowheads="1"/>
              </p:cNvSpPr>
              <p:nvPr/>
            </p:nvSpPr>
            <p:spPr bwMode="auto">
              <a:xfrm>
                <a:off x="345" y="1128"/>
                <a:ext cx="1587" cy="523"/>
              </a:xfrm>
              <a:prstGeom prst="rect">
                <a:avLst/>
              </a:prstGeom>
              <a:noFill/>
              <a:ln w="9525" algn="ctr">
                <a:noFill/>
                <a:miter lim="800000"/>
                <a:headEnd/>
                <a:tailEnd/>
              </a:ln>
              <a:effectLst/>
            </p:spPr>
            <p:txBody>
              <a:bodyPr wrap="none">
                <a:spAutoFit/>
              </a:bodyPr>
              <a:lstStyle/>
              <a:p>
                <a:pPr algn="r" eaLnBrk="0" latinLnBrk="1" hangingPunct="0"/>
                <a:r>
                  <a:rPr lang="en-US" altLang="ko-KR" sz="1600" b="1" dirty="0">
                    <a:solidFill>
                      <a:prstClr val="black"/>
                    </a:solidFill>
                    <a:latin typeface="Arial" charset="0"/>
                    <a:ea typeface="굴림" charset="-127"/>
                  </a:rPr>
                  <a:t>Other WGs</a:t>
                </a:r>
              </a:p>
              <a:p>
                <a:pPr algn="r" eaLnBrk="0" latinLnBrk="1" hangingPunct="0"/>
                <a:r>
                  <a:rPr lang="en-US" altLang="ko-KR" sz="1600" b="1" dirty="0">
                    <a:solidFill>
                      <a:prstClr val="black"/>
                    </a:solidFill>
                    <a:latin typeface="Arial" charset="0"/>
                    <a:ea typeface="굴림" charset="-127"/>
                  </a:rPr>
                  <a:t>(Resource/Tele-Science</a:t>
                </a:r>
              </a:p>
              <a:p>
                <a:pPr algn="r" eaLnBrk="0" latinLnBrk="1" hangingPunct="0"/>
                <a:r>
                  <a:rPr lang="en-US" altLang="ko-KR" sz="1600" b="1" dirty="0">
                    <a:solidFill>
                      <a:prstClr val="black"/>
                    </a:solidFill>
                    <a:latin typeface="Arial" charset="0"/>
                    <a:ea typeface="굴림" charset="-127"/>
                  </a:rPr>
                  <a:t>Bio/Geo)</a:t>
                </a:r>
              </a:p>
            </p:txBody>
          </p:sp>
          <p:sp>
            <p:nvSpPr>
              <p:cNvPr id="14" name="Text Box 13"/>
              <p:cNvSpPr txBox="1">
                <a:spLocks noChangeArrowheads="1"/>
              </p:cNvSpPr>
              <p:nvPr/>
            </p:nvSpPr>
            <p:spPr bwMode="auto">
              <a:xfrm>
                <a:off x="4074" y="2256"/>
                <a:ext cx="1765" cy="213"/>
              </a:xfrm>
              <a:prstGeom prst="rect">
                <a:avLst/>
              </a:prstGeom>
              <a:noFill/>
              <a:ln w="9525" algn="ctr">
                <a:noFill/>
                <a:miter lim="800000"/>
                <a:headEnd/>
                <a:tailEnd/>
              </a:ln>
              <a:effectLst/>
            </p:spPr>
            <p:txBody>
              <a:bodyPr wrap="none">
                <a:spAutoFit/>
              </a:bodyPr>
              <a:lstStyle/>
              <a:p>
                <a:pPr eaLnBrk="0" latinLnBrk="1" hangingPunct="0"/>
                <a:r>
                  <a:rPr lang="en-US" altLang="ko-KR" sz="1600" b="1" dirty="0">
                    <a:solidFill>
                      <a:prstClr val="black"/>
                    </a:solidFill>
                    <a:latin typeface="Arial" charset="0"/>
                    <a:ea typeface="굴림" charset="-127"/>
                  </a:rPr>
                  <a:t>Web based Portal Service</a:t>
                </a:r>
              </a:p>
            </p:txBody>
          </p:sp>
          <p:sp>
            <p:nvSpPr>
              <p:cNvPr id="15" name="Text Box 14"/>
              <p:cNvSpPr txBox="1">
                <a:spLocks noChangeArrowheads="1"/>
              </p:cNvSpPr>
              <p:nvPr/>
            </p:nvSpPr>
            <p:spPr bwMode="auto">
              <a:xfrm>
                <a:off x="3498" y="3264"/>
                <a:ext cx="2422" cy="368"/>
              </a:xfrm>
              <a:prstGeom prst="rect">
                <a:avLst/>
              </a:prstGeom>
              <a:noFill/>
              <a:ln w="9525" algn="ctr">
                <a:noFill/>
                <a:miter lim="800000"/>
                <a:headEnd/>
                <a:tailEnd/>
              </a:ln>
              <a:effectLst/>
            </p:spPr>
            <p:txBody>
              <a:bodyPr wrap="none">
                <a:spAutoFit/>
              </a:bodyPr>
              <a:lstStyle/>
              <a:p>
                <a:pPr eaLnBrk="0" latinLnBrk="1" hangingPunct="0"/>
                <a:r>
                  <a:rPr lang="en-US" altLang="ko-KR" sz="1600" b="1" dirty="0">
                    <a:solidFill>
                      <a:prstClr val="black"/>
                    </a:solidFill>
                    <a:latin typeface="Arial" charset="0"/>
                    <a:ea typeface="굴림" charset="-127"/>
                  </a:rPr>
                  <a:t>Sharing Computing Resource</a:t>
                </a:r>
              </a:p>
              <a:p>
                <a:pPr eaLnBrk="0" latinLnBrk="1" hangingPunct="0"/>
                <a:r>
                  <a:rPr lang="en-US" altLang="ko-KR" sz="1600" b="1" dirty="0">
                    <a:solidFill>
                      <a:prstClr val="black"/>
                    </a:solidFill>
                    <a:latin typeface="Arial" charset="0"/>
                    <a:ea typeface="굴림" charset="-127"/>
                  </a:rPr>
                  <a:t>(middleware/</a:t>
                </a:r>
                <a:r>
                  <a:rPr lang="en-US" altLang="ko-KR" sz="1600" b="1" dirty="0" err="1">
                    <a:solidFill>
                      <a:prstClr val="black"/>
                    </a:solidFill>
                    <a:latin typeface="Arial" charset="0"/>
                    <a:ea typeface="굴림" charset="-127"/>
                  </a:rPr>
                  <a:t>SaaS</a:t>
                </a:r>
                <a:r>
                  <a:rPr lang="en-US" altLang="ko-KR" sz="1600" b="1" dirty="0">
                    <a:solidFill>
                      <a:prstClr val="black"/>
                    </a:solidFill>
                    <a:latin typeface="Arial" charset="0"/>
                    <a:ea typeface="굴림" charset="-127"/>
                  </a:rPr>
                  <a:t>/Cloud Computing)</a:t>
                </a:r>
              </a:p>
            </p:txBody>
          </p:sp>
          <p:sp>
            <p:nvSpPr>
              <p:cNvPr id="16" name="Text Box 15"/>
              <p:cNvSpPr txBox="1">
                <a:spLocks noChangeArrowheads="1"/>
              </p:cNvSpPr>
              <p:nvPr/>
            </p:nvSpPr>
            <p:spPr bwMode="auto">
              <a:xfrm>
                <a:off x="41" y="2126"/>
                <a:ext cx="1421" cy="409"/>
              </a:xfrm>
              <a:prstGeom prst="rect">
                <a:avLst/>
              </a:prstGeom>
              <a:noFill/>
              <a:ln w="9525" algn="ctr">
                <a:noFill/>
                <a:miter lim="800000"/>
                <a:headEnd/>
                <a:tailEnd/>
              </a:ln>
              <a:effectLst/>
            </p:spPr>
            <p:txBody>
              <a:bodyPr wrap="none">
                <a:spAutoFit/>
              </a:bodyPr>
              <a:lstStyle/>
              <a:p>
                <a:pPr algn="r" eaLnBrk="0" latinLnBrk="1" hangingPunct="0"/>
                <a:r>
                  <a:rPr lang="en-US" altLang="ko-KR" sz="1600" b="1" dirty="0">
                    <a:solidFill>
                      <a:prstClr val="black"/>
                    </a:solidFill>
                    <a:latin typeface="Arial" charset="0"/>
                    <a:ea typeface="굴림" charset="-127"/>
                  </a:rPr>
                  <a:t>Education/Research,</a:t>
                </a:r>
              </a:p>
              <a:p>
                <a:pPr algn="r" eaLnBrk="0" latinLnBrk="1" hangingPunct="0"/>
                <a:r>
                  <a:rPr lang="en-US" altLang="ko-KR" sz="1600" b="1" dirty="0">
                    <a:solidFill>
                      <a:prstClr val="black"/>
                    </a:solidFill>
                    <a:latin typeface="Arial" charset="0"/>
                    <a:ea typeface="굴림" charset="-127"/>
                  </a:rPr>
                  <a:t>S/W </a:t>
                </a:r>
                <a:r>
                  <a:rPr lang="en-US" altLang="ko-KR" sz="1600" b="1" dirty="0" smtClean="0">
                    <a:solidFill>
                      <a:prstClr val="black"/>
                    </a:solidFill>
                    <a:latin typeface="Arial" charset="0"/>
                    <a:ea typeface="굴림" charset="-127"/>
                  </a:rPr>
                  <a:t>development</a:t>
                </a:r>
                <a:endParaRPr lang="en-US" altLang="ko-KR" sz="1600" b="1" dirty="0">
                  <a:solidFill>
                    <a:prstClr val="black"/>
                  </a:solidFill>
                  <a:latin typeface="Arial" charset="0"/>
                  <a:ea typeface="굴림" charset="-127"/>
                </a:endParaRPr>
              </a:p>
            </p:txBody>
          </p:sp>
          <p:sp>
            <p:nvSpPr>
              <p:cNvPr id="17" name="Text Box 16"/>
              <p:cNvSpPr txBox="1">
                <a:spLocks noChangeArrowheads="1"/>
              </p:cNvSpPr>
              <p:nvPr/>
            </p:nvSpPr>
            <p:spPr bwMode="auto">
              <a:xfrm>
                <a:off x="155" y="3225"/>
                <a:ext cx="1835" cy="213"/>
              </a:xfrm>
              <a:prstGeom prst="rect">
                <a:avLst/>
              </a:prstGeom>
              <a:noFill/>
              <a:ln w="9525" algn="ctr">
                <a:noFill/>
                <a:miter lim="800000"/>
                <a:headEnd/>
                <a:tailEnd/>
              </a:ln>
              <a:effectLst/>
            </p:spPr>
            <p:txBody>
              <a:bodyPr wrap="none">
                <a:spAutoFit/>
              </a:bodyPr>
              <a:lstStyle/>
              <a:p>
                <a:pPr algn="r" eaLnBrk="0" latinLnBrk="1" hangingPunct="0"/>
                <a:r>
                  <a:rPr lang="en-US" altLang="ko-KR" sz="1600" b="1" dirty="0">
                    <a:solidFill>
                      <a:prstClr val="black"/>
                    </a:solidFill>
                    <a:latin typeface="Arial" charset="0"/>
                    <a:ea typeface="굴림" charset="-127"/>
                  </a:rPr>
                  <a:t>Workshop/Seminar/Contest</a:t>
                </a:r>
              </a:p>
            </p:txBody>
          </p:sp>
          <p:sp>
            <p:nvSpPr>
              <p:cNvPr id="18" name="Oval 17"/>
              <p:cNvSpPr>
                <a:spLocks noChangeArrowheads="1"/>
              </p:cNvSpPr>
              <p:nvPr/>
            </p:nvSpPr>
            <p:spPr bwMode="gray">
              <a:xfrm>
                <a:off x="1488" y="2288"/>
                <a:ext cx="192" cy="192"/>
              </a:xfrm>
              <a:prstGeom prst="ellipse">
                <a:avLst/>
              </a:prstGeom>
              <a:gradFill rotWithShape="1">
                <a:gsLst>
                  <a:gs pos="0">
                    <a:schemeClr val="accent2">
                      <a:gamma/>
                      <a:tint val="48627"/>
                      <a:invGamma/>
                    </a:schemeClr>
                  </a:gs>
                  <a:gs pos="100000">
                    <a:schemeClr val="accent2"/>
                  </a:gs>
                </a:gsLst>
                <a:path path="shape">
                  <a:fillToRect l="50000" t="50000" r="50000" b="50000"/>
                </a:path>
              </a:gradFill>
              <a:ln w="9525">
                <a:noFill/>
                <a:round/>
                <a:headEnd/>
                <a:tailEnd/>
              </a:ln>
              <a:effectLst/>
            </p:spPr>
            <p:txBody>
              <a:bodyPr wrap="none" anchor="ctr"/>
              <a:lstStyle/>
              <a:p>
                <a:pPr latinLnBrk="1"/>
                <a:endParaRPr lang="ko-KR" altLang="en-US">
                  <a:solidFill>
                    <a:prstClr val="black"/>
                  </a:solidFill>
                </a:endParaRPr>
              </a:p>
            </p:txBody>
          </p:sp>
          <p:sp>
            <p:nvSpPr>
              <p:cNvPr id="19" name="Oval 18"/>
              <p:cNvSpPr>
                <a:spLocks noChangeArrowheads="1"/>
              </p:cNvSpPr>
              <p:nvPr/>
            </p:nvSpPr>
            <p:spPr bwMode="gray">
              <a:xfrm>
                <a:off x="2064" y="1248"/>
                <a:ext cx="192" cy="192"/>
              </a:xfrm>
              <a:prstGeom prst="ellipse">
                <a:avLst/>
              </a:prstGeom>
              <a:gradFill rotWithShape="1">
                <a:gsLst>
                  <a:gs pos="0">
                    <a:schemeClr val="accent2">
                      <a:gamma/>
                      <a:tint val="48627"/>
                      <a:invGamma/>
                    </a:schemeClr>
                  </a:gs>
                  <a:gs pos="100000">
                    <a:schemeClr val="accent2"/>
                  </a:gs>
                </a:gsLst>
                <a:path path="shape">
                  <a:fillToRect l="50000" t="50000" r="50000" b="50000"/>
                </a:path>
              </a:gradFill>
              <a:ln w="9525">
                <a:noFill/>
                <a:round/>
                <a:headEnd/>
                <a:tailEnd/>
              </a:ln>
              <a:effectLst/>
            </p:spPr>
            <p:txBody>
              <a:bodyPr wrap="none" anchor="ctr"/>
              <a:lstStyle/>
              <a:p>
                <a:pPr latinLnBrk="1"/>
                <a:endParaRPr lang="ko-KR" altLang="en-US">
                  <a:solidFill>
                    <a:prstClr val="black"/>
                  </a:solidFill>
                </a:endParaRPr>
              </a:p>
            </p:txBody>
          </p:sp>
          <p:sp>
            <p:nvSpPr>
              <p:cNvPr id="20" name="Oval 19"/>
              <p:cNvSpPr>
                <a:spLocks noChangeArrowheads="1"/>
              </p:cNvSpPr>
              <p:nvPr/>
            </p:nvSpPr>
            <p:spPr bwMode="gray">
              <a:xfrm>
                <a:off x="3264" y="1248"/>
                <a:ext cx="192" cy="192"/>
              </a:xfrm>
              <a:prstGeom prst="ellipse">
                <a:avLst/>
              </a:prstGeom>
              <a:gradFill rotWithShape="1">
                <a:gsLst>
                  <a:gs pos="0">
                    <a:schemeClr val="accent2">
                      <a:gamma/>
                      <a:tint val="48627"/>
                      <a:invGamma/>
                    </a:schemeClr>
                  </a:gs>
                  <a:gs pos="100000">
                    <a:schemeClr val="accent2"/>
                  </a:gs>
                </a:gsLst>
                <a:path path="shape">
                  <a:fillToRect l="50000" t="50000" r="50000" b="50000"/>
                </a:path>
              </a:gradFill>
              <a:ln w="9525">
                <a:noFill/>
                <a:round/>
                <a:headEnd/>
                <a:tailEnd/>
              </a:ln>
              <a:effectLst/>
            </p:spPr>
            <p:txBody>
              <a:bodyPr wrap="none" anchor="ctr"/>
              <a:lstStyle/>
              <a:p>
                <a:pPr latinLnBrk="1"/>
                <a:endParaRPr lang="ko-KR" altLang="en-US">
                  <a:solidFill>
                    <a:prstClr val="black"/>
                  </a:solidFill>
                </a:endParaRPr>
              </a:p>
            </p:txBody>
          </p:sp>
          <p:sp>
            <p:nvSpPr>
              <p:cNvPr id="21" name="Oval 20"/>
              <p:cNvSpPr>
                <a:spLocks noChangeArrowheads="1"/>
              </p:cNvSpPr>
              <p:nvPr/>
            </p:nvSpPr>
            <p:spPr bwMode="gray">
              <a:xfrm>
                <a:off x="2016" y="3264"/>
                <a:ext cx="192" cy="192"/>
              </a:xfrm>
              <a:prstGeom prst="ellipse">
                <a:avLst/>
              </a:prstGeom>
              <a:gradFill rotWithShape="1">
                <a:gsLst>
                  <a:gs pos="0">
                    <a:schemeClr val="accent2">
                      <a:gamma/>
                      <a:tint val="48627"/>
                      <a:invGamma/>
                    </a:schemeClr>
                  </a:gs>
                  <a:gs pos="100000">
                    <a:schemeClr val="accent2"/>
                  </a:gs>
                </a:gsLst>
                <a:path path="shape">
                  <a:fillToRect l="50000" t="50000" r="50000" b="50000"/>
                </a:path>
              </a:gradFill>
              <a:ln w="9525">
                <a:noFill/>
                <a:round/>
                <a:headEnd/>
                <a:tailEnd/>
              </a:ln>
              <a:effectLst/>
            </p:spPr>
            <p:txBody>
              <a:bodyPr wrap="none" anchor="ctr"/>
              <a:lstStyle/>
              <a:p>
                <a:pPr latinLnBrk="1"/>
                <a:endParaRPr lang="ko-KR" altLang="en-US">
                  <a:solidFill>
                    <a:prstClr val="black"/>
                  </a:solidFill>
                </a:endParaRPr>
              </a:p>
            </p:txBody>
          </p:sp>
          <p:sp>
            <p:nvSpPr>
              <p:cNvPr id="22" name="Oval 21"/>
              <p:cNvSpPr>
                <a:spLocks noChangeArrowheads="1"/>
              </p:cNvSpPr>
              <p:nvPr/>
            </p:nvSpPr>
            <p:spPr bwMode="gray">
              <a:xfrm>
                <a:off x="3264" y="3264"/>
                <a:ext cx="192" cy="192"/>
              </a:xfrm>
              <a:prstGeom prst="ellipse">
                <a:avLst/>
              </a:prstGeom>
              <a:gradFill rotWithShape="1">
                <a:gsLst>
                  <a:gs pos="0">
                    <a:schemeClr val="accent2">
                      <a:gamma/>
                      <a:tint val="48627"/>
                      <a:invGamma/>
                    </a:schemeClr>
                  </a:gs>
                  <a:gs pos="100000">
                    <a:schemeClr val="accent2"/>
                  </a:gs>
                </a:gsLst>
                <a:path path="shape">
                  <a:fillToRect l="50000" t="50000" r="50000" b="50000"/>
                </a:path>
              </a:gradFill>
              <a:ln w="9525">
                <a:noFill/>
                <a:round/>
                <a:headEnd/>
                <a:tailEnd/>
              </a:ln>
              <a:effectLst/>
            </p:spPr>
            <p:txBody>
              <a:bodyPr wrap="none" anchor="ctr"/>
              <a:lstStyle/>
              <a:p>
                <a:pPr latinLnBrk="1"/>
                <a:endParaRPr lang="ko-KR" altLang="en-US">
                  <a:solidFill>
                    <a:prstClr val="black"/>
                  </a:solidFill>
                </a:endParaRPr>
              </a:p>
            </p:txBody>
          </p:sp>
          <p:sp>
            <p:nvSpPr>
              <p:cNvPr id="23" name="Oval 22"/>
              <p:cNvSpPr>
                <a:spLocks noChangeArrowheads="1"/>
              </p:cNvSpPr>
              <p:nvPr/>
            </p:nvSpPr>
            <p:spPr bwMode="gray">
              <a:xfrm>
                <a:off x="3840" y="2280"/>
                <a:ext cx="192" cy="192"/>
              </a:xfrm>
              <a:prstGeom prst="ellipse">
                <a:avLst/>
              </a:prstGeom>
              <a:gradFill rotWithShape="1">
                <a:gsLst>
                  <a:gs pos="0">
                    <a:schemeClr val="accent2">
                      <a:gamma/>
                      <a:tint val="48627"/>
                      <a:invGamma/>
                    </a:schemeClr>
                  </a:gs>
                  <a:gs pos="100000">
                    <a:schemeClr val="accent2"/>
                  </a:gs>
                </a:gsLst>
                <a:path path="shape">
                  <a:fillToRect l="50000" t="50000" r="50000" b="50000"/>
                </a:path>
              </a:gradFill>
              <a:ln w="9525">
                <a:noFill/>
                <a:round/>
                <a:headEnd/>
                <a:tailEnd/>
              </a:ln>
              <a:effectLst/>
            </p:spPr>
            <p:txBody>
              <a:bodyPr wrap="none" anchor="ctr"/>
              <a:lstStyle/>
              <a:p>
                <a:pPr latinLnBrk="1"/>
                <a:endParaRPr lang="ko-KR" altLang="en-US">
                  <a:solidFill>
                    <a:prstClr val="black"/>
                  </a:solidFill>
                </a:endParaRPr>
              </a:p>
            </p:txBody>
          </p:sp>
          <p:sp>
            <p:nvSpPr>
              <p:cNvPr id="24" name="Oval 23"/>
              <p:cNvSpPr>
                <a:spLocks noChangeArrowheads="1"/>
              </p:cNvSpPr>
              <p:nvPr/>
            </p:nvSpPr>
            <p:spPr bwMode="gray">
              <a:xfrm>
                <a:off x="2233" y="1817"/>
                <a:ext cx="1073" cy="1063"/>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latinLnBrk="1"/>
                <a:endParaRPr lang="ko-KR" altLang="en-US">
                  <a:solidFill>
                    <a:prstClr val="black"/>
                  </a:solidFill>
                </a:endParaRPr>
              </a:p>
            </p:txBody>
          </p:sp>
          <p:sp>
            <p:nvSpPr>
              <p:cNvPr id="25" name="Oval 24"/>
              <p:cNvSpPr>
                <a:spLocks noChangeArrowheads="1"/>
              </p:cNvSpPr>
              <p:nvPr/>
            </p:nvSpPr>
            <p:spPr bwMode="gray">
              <a:xfrm>
                <a:off x="2239" y="1824"/>
                <a:ext cx="1073" cy="1063"/>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pPr latinLnBrk="1"/>
                <a:endParaRPr lang="ko-KR" altLang="en-US">
                  <a:solidFill>
                    <a:prstClr val="black"/>
                  </a:solidFill>
                </a:endParaRPr>
              </a:p>
            </p:txBody>
          </p:sp>
          <p:sp>
            <p:nvSpPr>
              <p:cNvPr id="26" name="Oval 25"/>
              <p:cNvSpPr>
                <a:spLocks noChangeArrowheads="1"/>
              </p:cNvSpPr>
              <p:nvPr/>
            </p:nvSpPr>
            <p:spPr bwMode="gray">
              <a:xfrm>
                <a:off x="2301" y="1892"/>
                <a:ext cx="933" cy="92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latinLnBrk="1"/>
                <a:endParaRPr lang="ko-KR" altLang="en-US">
                  <a:solidFill>
                    <a:prstClr val="black"/>
                  </a:solidFill>
                </a:endParaRPr>
              </a:p>
            </p:txBody>
          </p:sp>
          <p:sp>
            <p:nvSpPr>
              <p:cNvPr id="27" name="Oval 26"/>
              <p:cNvSpPr>
                <a:spLocks noChangeArrowheads="1"/>
              </p:cNvSpPr>
              <p:nvPr/>
            </p:nvSpPr>
            <p:spPr bwMode="gray">
              <a:xfrm>
                <a:off x="2304" y="1892"/>
                <a:ext cx="933" cy="924"/>
              </a:xfrm>
              <a:prstGeom prst="ellipse">
                <a:avLst/>
              </a:prstGeom>
              <a:gradFill rotWithShape="1">
                <a:gsLst>
                  <a:gs pos="0">
                    <a:schemeClr val="hlink">
                      <a:gamma/>
                      <a:tint val="96471"/>
                      <a:invGamma/>
                    </a:schemeClr>
                  </a:gs>
                  <a:gs pos="50000">
                    <a:schemeClr val="hlink">
                      <a:alpha val="0"/>
                    </a:schemeClr>
                  </a:gs>
                  <a:gs pos="100000">
                    <a:schemeClr val="hlink">
                      <a:gamma/>
                      <a:tint val="96471"/>
                      <a:invGamma/>
                    </a:schemeClr>
                  </a:gs>
                </a:gsLst>
                <a:lin ang="2700000" scaled="1"/>
              </a:gradFill>
              <a:ln w="38100" algn="ctr">
                <a:noFill/>
                <a:round/>
                <a:headEnd/>
                <a:tailEnd/>
              </a:ln>
              <a:effectLst/>
            </p:spPr>
            <p:txBody>
              <a:bodyPr anchor="ctr">
                <a:spAutoFit/>
              </a:bodyPr>
              <a:lstStyle/>
              <a:p>
                <a:pPr latinLnBrk="1"/>
                <a:endParaRPr lang="ko-KR" altLang="en-US">
                  <a:solidFill>
                    <a:prstClr val="black"/>
                  </a:solidFill>
                </a:endParaRPr>
              </a:p>
            </p:txBody>
          </p:sp>
          <p:sp>
            <p:nvSpPr>
              <p:cNvPr id="28" name="Oval 27"/>
              <p:cNvSpPr>
                <a:spLocks noChangeArrowheads="1"/>
              </p:cNvSpPr>
              <p:nvPr/>
            </p:nvSpPr>
            <p:spPr bwMode="gray">
              <a:xfrm>
                <a:off x="2350" y="1933"/>
                <a:ext cx="840" cy="832"/>
              </a:xfrm>
              <a:prstGeom prst="ellipse">
                <a:avLst/>
              </a:prstGeom>
              <a:solidFill>
                <a:srgbClr val="333333"/>
              </a:solidFill>
              <a:ln w="38100" algn="ctr">
                <a:noFill/>
                <a:round/>
                <a:headEnd/>
                <a:tailEnd/>
              </a:ln>
              <a:effectLst/>
            </p:spPr>
            <p:txBody>
              <a:bodyPr anchor="ctr">
                <a:spAutoFit/>
              </a:bodyPr>
              <a:lstStyle/>
              <a:p>
                <a:pPr latinLnBrk="1"/>
                <a:endParaRPr lang="ko-KR" altLang="en-US">
                  <a:solidFill>
                    <a:prstClr val="black"/>
                  </a:solidFill>
                </a:endParaRPr>
              </a:p>
            </p:txBody>
          </p:sp>
          <p:grpSp>
            <p:nvGrpSpPr>
              <p:cNvPr id="3" name="Group 28"/>
              <p:cNvGrpSpPr>
                <a:grpSpLocks/>
              </p:cNvGrpSpPr>
              <p:nvPr/>
            </p:nvGrpSpPr>
            <p:grpSpPr bwMode="auto">
              <a:xfrm>
                <a:off x="2363" y="1945"/>
                <a:ext cx="813" cy="805"/>
                <a:chOff x="4166" y="1706"/>
                <a:chExt cx="1252" cy="1252"/>
              </a:xfrm>
            </p:grpSpPr>
            <p:sp>
              <p:nvSpPr>
                <p:cNvPr id="31" name="Oval 29"/>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pPr latinLnBrk="1"/>
                  <a:endParaRPr lang="ko-KR" altLang="en-US">
                    <a:solidFill>
                      <a:prstClr val="black"/>
                    </a:solidFill>
                  </a:endParaRPr>
                </a:p>
              </p:txBody>
            </p:sp>
            <p:sp>
              <p:nvSpPr>
                <p:cNvPr id="32" name="Oval 30"/>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pPr latinLnBrk="1"/>
                  <a:endParaRPr lang="ko-KR" altLang="en-US">
                    <a:solidFill>
                      <a:prstClr val="black"/>
                    </a:solidFill>
                  </a:endParaRPr>
                </a:p>
              </p:txBody>
            </p:sp>
            <p:sp>
              <p:nvSpPr>
                <p:cNvPr id="33" name="Oval 31"/>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pPr latinLnBrk="1"/>
                  <a:endParaRPr lang="ko-KR" altLang="en-US">
                    <a:solidFill>
                      <a:prstClr val="black"/>
                    </a:solidFill>
                  </a:endParaRPr>
                </a:p>
              </p:txBody>
            </p:sp>
            <p:sp>
              <p:nvSpPr>
                <p:cNvPr id="34" name="Oval 32"/>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pPr latinLnBrk="1"/>
                  <a:endParaRPr lang="ko-KR" altLang="en-US">
                    <a:solidFill>
                      <a:prstClr val="black"/>
                    </a:solidFill>
                  </a:endParaRPr>
                </a:p>
              </p:txBody>
            </p:sp>
          </p:grpSp>
          <p:sp>
            <p:nvSpPr>
              <p:cNvPr id="30" name="Text Box 33"/>
              <p:cNvSpPr txBox="1">
                <a:spLocks noChangeArrowheads="1"/>
              </p:cNvSpPr>
              <p:nvPr/>
            </p:nvSpPr>
            <p:spPr bwMode="gray">
              <a:xfrm>
                <a:off x="2335" y="1990"/>
                <a:ext cx="890" cy="756"/>
              </a:xfrm>
              <a:prstGeom prst="rect">
                <a:avLst/>
              </a:prstGeom>
              <a:noFill/>
              <a:ln w="9525" algn="ctr">
                <a:noFill/>
                <a:miter lim="800000"/>
                <a:headEnd/>
                <a:tailEnd/>
              </a:ln>
              <a:effectLst/>
            </p:spPr>
            <p:txBody>
              <a:bodyPr wrap="none">
                <a:spAutoFit/>
              </a:bodyPr>
              <a:lstStyle/>
              <a:p>
                <a:pPr algn="ctr" eaLnBrk="0" latinLnBrk="1" hangingPunct="0"/>
                <a:r>
                  <a:rPr lang="en-US" altLang="ko-KR" sz="2400" dirty="0">
                    <a:solidFill>
                      <a:srgbClr val="000000"/>
                    </a:solidFill>
                    <a:latin typeface="Arial" charset="0"/>
                    <a:ea typeface="굴림" charset="-127"/>
                  </a:rPr>
                  <a:t>Cyber </a:t>
                </a:r>
              </a:p>
              <a:p>
                <a:pPr algn="ctr" eaLnBrk="0" latinLnBrk="1" hangingPunct="0"/>
                <a:r>
                  <a:rPr lang="en-US" altLang="ko-KR" sz="2400" dirty="0">
                    <a:solidFill>
                      <a:srgbClr val="000000"/>
                    </a:solidFill>
                    <a:latin typeface="Arial" charset="0"/>
                    <a:ea typeface="굴림" charset="-127"/>
                  </a:rPr>
                  <a:t>Learning</a:t>
                </a:r>
              </a:p>
              <a:p>
                <a:pPr algn="ctr" eaLnBrk="0" latinLnBrk="1" hangingPunct="0"/>
                <a:r>
                  <a:rPr lang="en-US" altLang="ko-KR" sz="2400" dirty="0">
                    <a:solidFill>
                      <a:srgbClr val="000000"/>
                    </a:solidFill>
                    <a:latin typeface="Arial" charset="0"/>
                    <a:ea typeface="굴림" charset="-127"/>
                  </a:rPr>
                  <a:t> WG</a:t>
                </a:r>
              </a:p>
            </p:txBody>
          </p:sp>
        </p:grpSp>
        <p:sp>
          <p:nvSpPr>
            <p:cNvPr id="37" name="타원 36"/>
            <p:cNvSpPr/>
            <p:nvPr/>
          </p:nvSpPr>
          <p:spPr>
            <a:xfrm>
              <a:off x="0" y="2420888"/>
              <a:ext cx="2424134" cy="432048"/>
            </a:xfrm>
            <a:prstGeom prst="ellipse">
              <a:avLst/>
            </a:prstGeom>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r>
                <a:rPr lang="en-US" altLang="ko-KR" dirty="0">
                  <a:solidFill>
                    <a:prstClr val="white"/>
                  </a:solidFill>
                </a:rPr>
                <a:t>Collaborations</a:t>
              </a:r>
              <a:endParaRPr lang="ko-KR" altLang="en-US" dirty="0">
                <a:solidFill>
                  <a:prstClr val="white"/>
                </a:solidFill>
              </a:endParaRPr>
            </a:p>
          </p:txBody>
        </p:sp>
        <p:sp>
          <p:nvSpPr>
            <p:cNvPr id="39" name="타원 38"/>
            <p:cNvSpPr/>
            <p:nvPr/>
          </p:nvSpPr>
          <p:spPr>
            <a:xfrm>
              <a:off x="0" y="3970775"/>
              <a:ext cx="2339752" cy="432048"/>
            </a:xfrm>
            <a:prstGeom prst="ellipse">
              <a:avLst/>
            </a:prstGeom>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r>
                <a:rPr lang="en-US" altLang="ko-KR" dirty="0">
                  <a:solidFill>
                    <a:prstClr val="white"/>
                  </a:solidFill>
                </a:rPr>
                <a:t>Activities</a:t>
              </a:r>
              <a:endParaRPr lang="ko-KR" altLang="en-US" dirty="0">
                <a:solidFill>
                  <a:prstClr val="white"/>
                </a:solidFill>
              </a:endParaRPr>
            </a:p>
          </p:txBody>
        </p:sp>
      </p:grpSp>
      <p:sp>
        <p:nvSpPr>
          <p:cNvPr id="40" name="Freeform 20"/>
          <p:cNvSpPr>
            <a:spLocks/>
          </p:cNvSpPr>
          <p:nvPr/>
        </p:nvSpPr>
        <p:spPr bwMode="auto">
          <a:xfrm rot="10800000" flipV="1">
            <a:off x="2411760" y="1813007"/>
            <a:ext cx="4297078" cy="470965"/>
          </a:xfrm>
          <a:custGeom>
            <a:avLst/>
            <a:gdLst>
              <a:gd name="T0" fmla="*/ 2147483647 w 5034"/>
              <a:gd name="T1" fmla="*/ 0 h 1908"/>
              <a:gd name="T2" fmla="*/ 2147483647 w 5034"/>
              <a:gd name="T3" fmla="*/ 2147483647 h 1908"/>
              <a:gd name="T4" fmla="*/ 2147483647 w 5034"/>
              <a:gd name="T5" fmla="*/ 2147483647 h 1908"/>
              <a:gd name="T6" fmla="*/ 0 w 5034"/>
              <a:gd name="T7" fmla="*/ 2147483647 h 1908"/>
              <a:gd name="T8" fmla="*/ 2147483647 w 5034"/>
              <a:gd name="T9" fmla="*/ 2147483647 h 1908"/>
              <a:gd name="T10" fmla="*/ 2147483647 w 5034"/>
              <a:gd name="T11" fmla="*/ 2147483647 h 1908"/>
              <a:gd name="T12" fmla="*/ 2147483647 w 5034"/>
              <a:gd name="T13" fmla="*/ 2147483647 h 1908"/>
              <a:gd name="T14" fmla="*/ 2147483647 w 5034"/>
              <a:gd name="T15" fmla="*/ 0 h 1908"/>
              <a:gd name="T16" fmla="*/ 0 60000 65536"/>
              <a:gd name="T17" fmla="*/ 0 60000 65536"/>
              <a:gd name="T18" fmla="*/ 0 60000 65536"/>
              <a:gd name="T19" fmla="*/ 0 60000 65536"/>
              <a:gd name="T20" fmla="*/ 0 60000 65536"/>
              <a:gd name="T21" fmla="*/ 0 60000 65536"/>
              <a:gd name="T22" fmla="*/ 0 60000 65536"/>
              <a:gd name="T23" fmla="*/ 0 60000 65536"/>
              <a:gd name="T24" fmla="*/ 0 w 5034"/>
              <a:gd name="T25" fmla="*/ 0 h 1908"/>
              <a:gd name="T26" fmla="*/ 5034 w 5034"/>
              <a:gd name="T27" fmla="*/ 1908 h 19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034" h="1908">
                <a:moveTo>
                  <a:pt x="2502" y="0"/>
                </a:moveTo>
                <a:lnTo>
                  <a:pt x="1465" y="383"/>
                </a:lnTo>
                <a:lnTo>
                  <a:pt x="1783" y="383"/>
                </a:lnTo>
                <a:lnTo>
                  <a:pt x="0" y="1908"/>
                </a:lnTo>
                <a:lnTo>
                  <a:pt x="5034" y="1908"/>
                </a:lnTo>
                <a:lnTo>
                  <a:pt x="3229" y="383"/>
                </a:lnTo>
                <a:lnTo>
                  <a:pt x="3613" y="395"/>
                </a:lnTo>
                <a:lnTo>
                  <a:pt x="2502" y="0"/>
                </a:lnTo>
                <a:close/>
              </a:path>
            </a:pathLst>
          </a:custGeom>
          <a:gradFill rotWithShape="1">
            <a:gsLst>
              <a:gs pos="0">
                <a:srgbClr val="FFCC00"/>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latinLnBrk="1"/>
            <a:endParaRPr lang="ko-KR" altLang="en-US" sz="1050">
              <a:solidFill>
                <a:prstClr val="black"/>
              </a:solidFill>
              <a:latin typeface="Arial" pitchFamily="34" charset="0"/>
              <a:ea typeface="Arial Unicode MS" pitchFamily="50" charset="-127"/>
              <a:cs typeface="Arial" pitchFamily="34" charset="0"/>
            </a:endParaRPr>
          </a:p>
        </p:txBody>
      </p:sp>
      <p:sp>
        <p:nvSpPr>
          <p:cNvPr id="41" name="직사각형 40"/>
          <p:cNvSpPr/>
          <p:nvPr/>
        </p:nvSpPr>
        <p:spPr bwMode="auto">
          <a:xfrm>
            <a:off x="867141" y="2060520"/>
            <a:ext cx="7379304" cy="745387"/>
          </a:xfrm>
          <a:prstGeom prst="rect">
            <a:avLst/>
          </a:prstGeom>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lin ang="2700000" scaled="1"/>
            <a:tileRect/>
          </a:gradFill>
          <a:ln w="12700">
            <a:solidFill>
              <a:srgbClr val="BA6D1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0" hangingPunct="0">
              <a:spcBef>
                <a:spcPct val="20000"/>
              </a:spcBef>
              <a:defRPr/>
            </a:pPr>
            <a:endParaRPr lang="ko-KR" altLang="en-US" sz="1050" b="1" kern="0" dirty="0">
              <a:solidFill>
                <a:sysClr val="window" lastClr="FFFFFF"/>
              </a:solidFill>
              <a:latin typeface="Arial" pitchFamily="34" charset="0"/>
              <a:ea typeface="Arial Unicode MS" pitchFamily="50" charset="-127"/>
              <a:cs typeface="Arial" pitchFamily="34" charset="0"/>
            </a:endParaRPr>
          </a:p>
        </p:txBody>
      </p:sp>
      <p:sp>
        <p:nvSpPr>
          <p:cNvPr id="42" name="직사각형 41"/>
          <p:cNvSpPr/>
          <p:nvPr/>
        </p:nvSpPr>
        <p:spPr bwMode="auto">
          <a:xfrm>
            <a:off x="941148" y="2099717"/>
            <a:ext cx="418964" cy="677275"/>
          </a:xfrm>
          <a:prstGeom prst="rect">
            <a:avLst/>
          </a:prstGeom>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lin ang="10800000" scaled="1"/>
            <a:tileRect/>
          </a:gradFill>
          <a:ln w="12700">
            <a:solidFill>
              <a:srgbClr val="BA6D1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0" hangingPunct="0">
              <a:spcBef>
                <a:spcPct val="20000"/>
              </a:spcBef>
              <a:defRPr/>
            </a:pPr>
            <a:r>
              <a:rPr lang="en-US" altLang="ko-KR" sz="1000" b="1" kern="0" dirty="0">
                <a:solidFill>
                  <a:sysClr val="window" lastClr="FFFFFF"/>
                </a:solidFill>
                <a:latin typeface="Arial" pitchFamily="34" charset="0"/>
                <a:ea typeface="Arial Unicode MS" pitchFamily="50" charset="-127"/>
                <a:cs typeface="Arial" pitchFamily="34" charset="0"/>
              </a:rPr>
              <a:t>G</a:t>
            </a:r>
          </a:p>
          <a:p>
            <a:pPr algn="ctr" eaLnBrk="0" hangingPunct="0">
              <a:spcBef>
                <a:spcPct val="20000"/>
              </a:spcBef>
              <a:defRPr/>
            </a:pPr>
            <a:r>
              <a:rPr lang="en-US" altLang="ko-KR" sz="1000" b="1" kern="0" dirty="0">
                <a:solidFill>
                  <a:sysClr val="window" lastClr="FFFFFF"/>
                </a:solidFill>
                <a:latin typeface="Arial" pitchFamily="34" charset="0"/>
                <a:ea typeface="Arial Unicode MS" pitchFamily="50" charset="-127"/>
                <a:cs typeface="Arial" pitchFamily="34" charset="0"/>
              </a:rPr>
              <a:t>O</a:t>
            </a:r>
          </a:p>
          <a:p>
            <a:pPr algn="ctr" eaLnBrk="0" hangingPunct="0">
              <a:spcBef>
                <a:spcPct val="20000"/>
              </a:spcBef>
              <a:defRPr/>
            </a:pPr>
            <a:r>
              <a:rPr lang="en-US" altLang="ko-KR" sz="1000" b="1" kern="0" dirty="0">
                <a:solidFill>
                  <a:sysClr val="window" lastClr="FFFFFF"/>
                </a:solidFill>
                <a:latin typeface="Arial" pitchFamily="34" charset="0"/>
                <a:ea typeface="Arial Unicode MS" pitchFamily="50" charset="-127"/>
                <a:cs typeface="Arial" pitchFamily="34" charset="0"/>
              </a:rPr>
              <a:t>A</a:t>
            </a:r>
          </a:p>
          <a:p>
            <a:pPr algn="ctr" eaLnBrk="0" hangingPunct="0">
              <a:spcBef>
                <a:spcPct val="20000"/>
              </a:spcBef>
              <a:defRPr/>
            </a:pPr>
            <a:r>
              <a:rPr lang="en-US" altLang="ko-KR" sz="1000" b="1" kern="0" dirty="0">
                <a:solidFill>
                  <a:sysClr val="window" lastClr="FFFFFF"/>
                </a:solidFill>
                <a:latin typeface="Arial" pitchFamily="34" charset="0"/>
                <a:ea typeface="Arial Unicode MS" pitchFamily="50" charset="-127"/>
                <a:cs typeface="Arial" pitchFamily="34" charset="0"/>
              </a:rPr>
              <a:t>L</a:t>
            </a:r>
            <a:endParaRPr lang="ko-KR" altLang="en-US" sz="1000" b="1" kern="0" dirty="0">
              <a:solidFill>
                <a:sysClr val="window" lastClr="FFFFFF"/>
              </a:solidFill>
              <a:latin typeface="Arial" pitchFamily="34" charset="0"/>
              <a:ea typeface="Arial Unicode MS" pitchFamily="50" charset="-127"/>
              <a:cs typeface="Arial" pitchFamily="34" charset="0"/>
            </a:endParaRPr>
          </a:p>
        </p:txBody>
      </p:sp>
      <p:sp>
        <p:nvSpPr>
          <p:cNvPr id="43" name="Rectangle 243"/>
          <p:cNvSpPr>
            <a:spLocks noChangeArrowheads="1"/>
          </p:cNvSpPr>
          <p:nvPr/>
        </p:nvSpPr>
        <p:spPr bwMode="gray">
          <a:xfrm>
            <a:off x="829621" y="804895"/>
            <a:ext cx="7416824" cy="244178"/>
          </a:xfrm>
          <a:prstGeom prst="rect">
            <a:avLst/>
          </a:prstGeom>
          <a:solidFill>
            <a:srgbClr val="00B0F0"/>
          </a:solidFill>
          <a:ln w="15875" algn="ctr">
            <a:solidFill>
              <a:srgbClr val="0060A2"/>
            </a:solidFill>
            <a:miter lim="800000"/>
            <a:headEnd/>
            <a:tailEnd/>
          </a:ln>
        </p:spPr>
        <p:txBody>
          <a:bodyPr anchor="ctr"/>
          <a:lstStyle/>
          <a:p>
            <a:pPr marL="266700" indent="-266700" algn="ctr" latinLnBrk="1">
              <a:lnSpc>
                <a:spcPct val="120000"/>
              </a:lnSpc>
              <a:buClr>
                <a:prstClr val="black"/>
              </a:buClr>
            </a:pPr>
            <a:r>
              <a:rPr lang="en-US" altLang="ko-KR" sz="1400" b="1" dirty="0">
                <a:solidFill>
                  <a:prstClr val="white"/>
                </a:solidFill>
                <a:latin typeface="Arial" pitchFamily="34" charset="0"/>
                <a:ea typeface="Arial Unicode MS" pitchFamily="50" charset="-127"/>
                <a:cs typeface="Arial" pitchFamily="34" charset="0"/>
              </a:rPr>
              <a:t>Objectives</a:t>
            </a:r>
            <a:endParaRPr lang="ko-KR" altLang="en-US" sz="1400" b="1" dirty="0">
              <a:solidFill>
                <a:prstClr val="white"/>
              </a:solidFill>
              <a:latin typeface="Arial" pitchFamily="34" charset="0"/>
              <a:ea typeface="Arial Unicode MS" pitchFamily="50" charset="-127"/>
              <a:cs typeface="Arial" pitchFamily="34" charset="0"/>
            </a:endParaRPr>
          </a:p>
        </p:txBody>
      </p:sp>
      <p:sp>
        <p:nvSpPr>
          <p:cNvPr id="44" name="Rectangle 7"/>
          <p:cNvSpPr>
            <a:spLocks noChangeArrowheads="1"/>
          </p:cNvSpPr>
          <p:nvPr/>
        </p:nvSpPr>
        <p:spPr bwMode="auto">
          <a:xfrm>
            <a:off x="829621" y="1063110"/>
            <a:ext cx="7416824" cy="720080"/>
          </a:xfrm>
          <a:prstGeom prst="rect">
            <a:avLst/>
          </a:prstGeom>
          <a:noFill/>
          <a:ln>
            <a:solidFill>
              <a:schemeClr val="accent1">
                <a:shade val="50000"/>
              </a:schemeClr>
            </a:solidFill>
            <a:headEnd/>
            <a:tailEnd/>
          </a:ln>
          <a:effectLst/>
        </p:spPr>
        <p:style>
          <a:lnRef idx="1">
            <a:schemeClr val="accent2"/>
          </a:lnRef>
          <a:fillRef idx="2">
            <a:schemeClr val="accent2"/>
          </a:fillRef>
          <a:effectRef idx="1">
            <a:schemeClr val="accent2"/>
          </a:effectRef>
          <a:fontRef idx="minor">
            <a:schemeClr val="dk1"/>
          </a:fontRef>
        </p:style>
        <p:txBody>
          <a:bodyPr wrap="none" anchor="ctr">
            <a:flatTx/>
          </a:bodyPr>
          <a:lstStyle/>
          <a:p>
            <a:pPr lvl="1" eaLnBrk="0" hangingPunct="0">
              <a:lnSpc>
                <a:spcPct val="80000"/>
              </a:lnSpc>
              <a:spcBef>
                <a:spcPct val="20000"/>
              </a:spcBef>
              <a:buFont typeface="Wingdings" pitchFamily="2" charset="2"/>
              <a:buChar char="v"/>
              <a:defRPr/>
            </a:pPr>
            <a:r>
              <a:rPr lang="en-US" altLang="ko-KR" sz="1400" b="1" dirty="0">
                <a:solidFill>
                  <a:srgbClr val="004A82"/>
                </a:solidFill>
                <a:latin typeface="Arial" pitchFamily="34" charset="0"/>
                <a:ea typeface="Arial Unicode MS" pitchFamily="50" charset="-127"/>
                <a:cs typeface="Arial" pitchFamily="34" charset="0"/>
              </a:rPr>
              <a:t> Providing cyber education &amp; research environments in computational science</a:t>
            </a:r>
          </a:p>
          <a:p>
            <a:pPr lvl="1" eaLnBrk="0" hangingPunct="0">
              <a:lnSpc>
                <a:spcPct val="80000"/>
              </a:lnSpc>
              <a:spcBef>
                <a:spcPct val="20000"/>
              </a:spcBef>
              <a:buFont typeface="Wingdings" pitchFamily="2" charset="2"/>
              <a:buChar char="v"/>
              <a:defRPr/>
            </a:pPr>
            <a:r>
              <a:rPr lang="en-US" altLang="ko-KR" sz="1400" b="1" dirty="0">
                <a:solidFill>
                  <a:srgbClr val="004A82"/>
                </a:solidFill>
                <a:latin typeface="Arial" pitchFamily="34" charset="0"/>
                <a:ea typeface="Arial Unicode MS" pitchFamily="50" charset="-127"/>
                <a:cs typeface="Arial" pitchFamily="34" charset="0"/>
              </a:rPr>
              <a:t> Utilizing Computing resources &amp; services in PRAGMA community</a:t>
            </a:r>
          </a:p>
          <a:p>
            <a:pPr lvl="1" eaLnBrk="0" hangingPunct="0">
              <a:lnSpc>
                <a:spcPct val="80000"/>
              </a:lnSpc>
              <a:spcBef>
                <a:spcPct val="20000"/>
              </a:spcBef>
              <a:buFont typeface="Wingdings" pitchFamily="2" charset="2"/>
              <a:buChar char="v"/>
              <a:defRPr/>
            </a:pPr>
            <a:r>
              <a:rPr lang="en-US" altLang="ko-KR" sz="1400" b="1" dirty="0">
                <a:solidFill>
                  <a:srgbClr val="004A82"/>
                </a:solidFill>
                <a:latin typeface="Arial" pitchFamily="34" charset="0"/>
                <a:ea typeface="Arial Unicode MS" pitchFamily="50" charset="-127"/>
                <a:cs typeface="Arial" pitchFamily="34" charset="0"/>
              </a:rPr>
              <a:t> Promoting  developing &amp; utilizing activities through global collaborations</a:t>
            </a:r>
          </a:p>
        </p:txBody>
      </p:sp>
      <p:sp>
        <p:nvSpPr>
          <p:cNvPr id="45" name="Rectangle 9"/>
          <p:cNvSpPr>
            <a:spLocks noChangeArrowheads="1"/>
          </p:cNvSpPr>
          <p:nvPr/>
        </p:nvSpPr>
        <p:spPr bwMode="auto">
          <a:xfrm>
            <a:off x="1333677" y="2036826"/>
            <a:ext cx="6984776" cy="816110"/>
          </a:xfrm>
          <a:prstGeom prst="rect">
            <a:avLst/>
          </a:prstGeom>
          <a:noFill/>
          <a:ln w="9525" algn="ctr">
            <a:noFill/>
            <a:miter lim="800000"/>
            <a:headEnd/>
            <a:tailEnd/>
          </a:ln>
          <a:scene3d>
            <a:camera prst="orthographicFront"/>
            <a:lightRig rig="threePt" dir="t"/>
          </a:scene3d>
          <a:sp3d>
            <a:bevelT/>
          </a:sp3d>
        </p:spPr>
        <p:txBody>
          <a:bodyPr wrap="none" anchor="ctr"/>
          <a:lstStyle/>
          <a:p>
            <a:pPr latinLnBrk="1">
              <a:lnSpc>
                <a:spcPct val="130000"/>
              </a:lnSpc>
              <a:buFont typeface="Wingdings" pitchFamily="2" charset="2"/>
              <a:buChar char="v"/>
              <a:defRPr/>
            </a:pPr>
            <a:r>
              <a:rPr lang="en-US" altLang="ko-KR" sz="1200" b="1" dirty="0">
                <a:solidFill>
                  <a:prstClr val="white"/>
                </a:solidFill>
                <a:latin typeface="Arial" pitchFamily="34" charset="0"/>
                <a:ea typeface="Arial Unicode MS" pitchFamily="50" charset="-127"/>
                <a:cs typeface="Arial" pitchFamily="34" charset="0"/>
              </a:rPr>
              <a:t> Development of Education open platform and education/research S/W</a:t>
            </a:r>
          </a:p>
          <a:p>
            <a:pPr latinLnBrk="1">
              <a:lnSpc>
                <a:spcPct val="130000"/>
              </a:lnSpc>
              <a:buFont typeface="Wingdings" pitchFamily="2" charset="2"/>
              <a:buChar char="v"/>
              <a:defRPr/>
            </a:pPr>
            <a:r>
              <a:rPr lang="en-US" altLang="ko-KR" sz="1200" b="1" dirty="0">
                <a:solidFill>
                  <a:prstClr val="white"/>
                </a:solidFill>
                <a:latin typeface="Arial" pitchFamily="34" charset="0"/>
                <a:ea typeface="Arial Unicode MS" pitchFamily="50" charset="-127"/>
                <a:cs typeface="Arial" pitchFamily="34" charset="0"/>
              </a:rPr>
              <a:t> Establishment of international research communities and connections to higher education </a:t>
            </a:r>
          </a:p>
          <a:p>
            <a:pPr latinLnBrk="1">
              <a:lnSpc>
                <a:spcPct val="130000"/>
              </a:lnSpc>
              <a:buFont typeface="Wingdings" pitchFamily="2" charset="2"/>
              <a:buChar char="v"/>
              <a:defRPr/>
            </a:pPr>
            <a:r>
              <a:rPr lang="en-US" altLang="ko-KR" sz="1200" b="1" dirty="0">
                <a:solidFill>
                  <a:prstClr val="white"/>
                </a:solidFill>
                <a:latin typeface="Arial" pitchFamily="34" charset="0"/>
                <a:ea typeface="Arial Unicode MS" pitchFamily="50" charset="-127"/>
                <a:cs typeface="Arial" pitchFamily="34" charset="0"/>
              </a:rPr>
              <a:t> Construction of collaboration channels amongst PRAGMA WG</a:t>
            </a:r>
          </a:p>
        </p:txBody>
      </p:sp>
      <p:sp>
        <p:nvSpPr>
          <p:cNvPr id="47" name="제목 3"/>
          <p:cNvSpPr txBox="1">
            <a:spLocks/>
          </p:cNvSpPr>
          <p:nvPr/>
        </p:nvSpPr>
        <p:spPr>
          <a:xfrm>
            <a:off x="467544" y="0"/>
            <a:ext cx="8229600" cy="1143000"/>
          </a:xfrm>
          <a:prstGeom prst="rect">
            <a:avLst/>
          </a:prstGeom>
        </p:spPr>
        <p:txBody>
          <a:bodyPr>
            <a:normAutofit/>
          </a:bodyPr>
          <a:lstStyle/>
          <a:p>
            <a:pPr algn="ctr" latinLnBrk="1">
              <a:spcBef>
                <a:spcPct val="0"/>
              </a:spcBef>
              <a:defRPr/>
            </a:pPr>
            <a:r>
              <a:rPr lang="en-US" altLang="ko-KR" sz="3600" b="1" dirty="0">
                <a:solidFill>
                  <a:srgbClr val="454082"/>
                </a:solidFill>
                <a:latin typeface="Arial" pitchFamily="34" charset="0"/>
                <a:ea typeface="HY헤드라인M" pitchFamily="18" charset="-127"/>
                <a:cs typeface="Arial" pitchFamily="34" charset="0"/>
              </a:rPr>
              <a:t>Cyber Learning Working Group</a:t>
            </a:r>
            <a:endParaRPr lang="ko-KR" altLang="en-US" sz="3600" b="1" dirty="0">
              <a:solidFill>
                <a:srgbClr val="454082"/>
              </a:solidFill>
              <a:latin typeface="Arial" pitchFamily="34" charset="0"/>
              <a:ea typeface="HY헤드라인M" pitchFamily="18" charset="-127"/>
              <a:cs typeface="Arial" pitchFamily="34" charset="0"/>
            </a:endParaRPr>
          </a:p>
        </p:txBody>
      </p:sp>
      <p:sp>
        <p:nvSpPr>
          <p:cNvPr id="4" name="TextBox 3"/>
          <p:cNvSpPr txBox="1"/>
          <p:nvPr/>
        </p:nvSpPr>
        <p:spPr>
          <a:xfrm>
            <a:off x="170152" y="6478369"/>
            <a:ext cx="2396362" cy="338554"/>
          </a:xfrm>
          <a:prstGeom prst="rect">
            <a:avLst/>
          </a:prstGeom>
          <a:noFill/>
        </p:spPr>
        <p:txBody>
          <a:bodyPr wrap="none" rtlCol="0">
            <a:spAutoFit/>
          </a:bodyPr>
          <a:lstStyle/>
          <a:p>
            <a:r>
              <a:rPr lang="en-US" sz="1600" b="1" dirty="0" smtClean="0">
                <a:solidFill>
                  <a:srgbClr val="454082"/>
                </a:solidFill>
              </a:rPr>
              <a:t>Source: </a:t>
            </a:r>
            <a:r>
              <a:rPr lang="en-US" sz="1600" b="1" dirty="0" err="1" smtClean="0">
                <a:solidFill>
                  <a:srgbClr val="454082"/>
                </a:solidFill>
              </a:rPr>
              <a:t>Kum</a:t>
            </a:r>
            <a:r>
              <a:rPr lang="en-US" sz="1600" b="1" dirty="0" smtClean="0">
                <a:solidFill>
                  <a:srgbClr val="454082"/>
                </a:solidFill>
              </a:rPr>
              <a:t> Won Cho</a:t>
            </a:r>
            <a:endParaRPr lang="en-US" sz="1600" b="1" dirty="0">
              <a:solidFill>
                <a:srgbClr val="454082"/>
              </a:solidFill>
            </a:endParaRPr>
          </a:p>
        </p:txBody>
      </p:sp>
    </p:spTree>
    <p:extLst>
      <p:ext uri="{BB962C8B-B14F-4D97-AF65-F5344CB8AC3E}">
        <p14:creationId xmlns:p14="http://schemas.microsoft.com/office/powerpoint/2010/main" val="31870901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a:xfrm>
            <a:off x="2514600" y="1124129"/>
            <a:ext cx="2590800" cy="9144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Resources</a:t>
            </a:r>
            <a:endParaRPr lang="en-US" dirty="0">
              <a:solidFill>
                <a:schemeClr val="tx1"/>
              </a:solidFill>
            </a:endParaRPr>
          </a:p>
        </p:txBody>
      </p:sp>
      <p:sp>
        <p:nvSpPr>
          <p:cNvPr id="8" name="Rectangle 7"/>
          <p:cNvSpPr/>
          <p:nvPr/>
        </p:nvSpPr>
        <p:spPr>
          <a:xfrm>
            <a:off x="2514600" y="2286000"/>
            <a:ext cx="2590800" cy="9144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GEO</a:t>
            </a:r>
            <a:endParaRPr lang="en-US" dirty="0">
              <a:solidFill>
                <a:schemeClr val="tx1"/>
              </a:solidFill>
            </a:endParaRPr>
          </a:p>
        </p:txBody>
      </p:sp>
      <p:sp>
        <p:nvSpPr>
          <p:cNvPr id="9" name="Rectangle 8"/>
          <p:cNvSpPr/>
          <p:nvPr/>
        </p:nvSpPr>
        <p:spPr>
          <a:xfrm>
            <a:off x="2514600" y="3505200"/>
            <a:ext cx="2590800" cy="9144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Telescience</a:t>
            </a:r>
            <a:endParaRPr lang="en-US" dirty="0">
              <a:solidFill>
                <a:schemeClr val="tx1"/>
              </a:solidFill>
            </a:endParaRPr>
          </a:p>
        </p:txBody>
      </p:sp>
      <p:sp>
        <p:nvSpPr>
          <p:cNvPr id="10" name="Rectangle 9"/>
          <p:cNvSpPr/>
          <p:nvPr/>
        </p:nvSpPr>
        <p:spPr>
          <a:xfrm>
            <a:off x="2514600" y="4724400"/>
            <a:ext cx="2590800" cy="9144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Biosciences</a:t>
            </a:r>
            <a:endParaRPr lang="en-US" dirty="0">
              <a:solidFill>
                <a:schemeClr val="tx1"/>
              </a:solidFill>
            </a:endParaRPr>
          </a:p>
        </p:txBody>
      </p:sp>
      <p:sp>
        <p:nvSpPr>
          <p:cNvPr id="11" name="TextBox 10"/>
          <p:cNvSpPr txBox="1"/>
          <p:nvPr/>
        </p:nvSpPr>
        <p:spPr>
          <a:xfrm>
            <a:off x="152400" y="914400"/>
            <a:ext cx="2076851" cy="1200329"/>
          </a:xfrm>
          <a:prstGeom prst="rect">
            <a:avLst/>
          </a:prstGeom>
          <a:noFill/>
        </p:spPr>
        <p:txBody>
          <a:bodyPr wrap="none" rtlCol="0">
            <a:spAutoFit/>
          </a:bodyPr>
          <a:lstStyle/>
          <a:p>
            <a:r>
              <a:rPr lang="en-US" dirty="0" smtClean="0"/>
              <a:t>PRAGMA Cloud</a:t>
            </a:r>
          </a:p>
          <a:p>
            <a:r>
              <a:rPr lang="en-US" dirty="0" smtClean="0"/>
              <a:t>VM/VC Experiments</a:t>
            </a:r>
          </a:p>
          <a:p>
            <a:r>
              <a:rPr lang="en-US" dirty="0" smtClean="0"/>
              <a:t>Overlay Networks</a:t>
            </a:r>
          </a:p>
          <a:p>
            <a:r>
              <a:rPr lang="en-US" dirty="0" smtClean="0"/>
              <a:t>Data Provenance</a:t>
            </a:r>
          </a:p>
        </p:txBody>
      </p:sp>
      <p:sp>
        <p:nvSpPr>
          <p:cNvPr id="12" name="TextBox 11"/>
          <p:cNvSpPr txBox="1"/>
          <p:nvPr/>
        </p:nvSpPr>
        <p:spPr>
          <a:xfrm>
            <a:off x="152400" y="2401669"/>
            <a:ext cx="2174313" cy="646331"/>
          </a:xfrm>
          <a:prstGeom prst="rect">
            <a:avLst/>
          </a:prstGeom>
          <a:noFill/>
        </p:spPr>
        <p:txBody>
          <a:bodyPr wrap="none" rtlCol="0">
            <a:spAutoFit/>
          </a:bodyPr>
          <a:lstStyle/>
          <a:p>
            <a:r>
              <a:rPr lang="en-US" dirty="0" smtClean="0"/>
              <a:t>Interface to Integrate</a:t>
            </a:r>
          </a:p>
          <a:p>
            <a:r>
              <a:rPr lang="en-US" dirty="0" smtClean="0"/>
              <a:t>  Earth Observing</a:t>
            </a:r>
            <a:endParaRPr lang="en-US" dirty="0"/>
          </a:p>
        </p:txBody>
      </p:sp>
      <p:sp>
        <p:nvSpPr>
          <p:cNvPr id="13" name="TextBox 12"/>
          <p:cNvSpPr txBox="1"/>
          <p:nvPr/>
        </p:nvSpPr>
        <p:spPr>
          <a:xfrm>
            <a:off x="152400" y="3505200"/>
            <a:ext cx="2197076" cy="923330"/>
          </a:xfrm>
          <a:prstGeom prst="rect">
            <a:avLst/>
          </a:prstGeom>
          <a:noFill/>
        </p:spPr>
        <p:txBody>
          <a:bodyPr wrap="none" rtlCol="0">
            <a:spAutoFit/>
          </a:bodyPr>
          <a:lstStyle/>
          <a:p>
            <a:r>
              <a:rPr lang="en-US" dirty="0" smtClean="0"/>
              <a:t>Sensor Networks</a:t>
            </a:r>
          </a:p>
          <a:p>
            <a:r>
              <a:rPr lang="en-US" dirty="0" smtClean="0"/>
              <a:t>Remote Control</a:t>
            </a:r>
          </a:p>
          <a:p>
            <a:r>
              <a:rPr lang="en-US" dirty="0" smtClean="0"/>
              <a:t>Network Applications</a:t>
            </a:r>
            <a:endParaRPr lang="en-US" dirty="0"/>
          </a:p>
        </p:txBody>
      </p:sp>
      <p:sp>
        <p:nvSpPr>
          <p:cNvPr id="14" name="TextBox 13"/>
          <p:cNvSpPr txBox="1"/>
          <p:nvPr/>
        </p:nvSpPr>
        <p:spPr>
          <a:xfrm>
            <a:off x="152400" y="4876800"/>
            <a:ext cx="1873526" cy="646331"/>
          </a:xfrm>
          <a:prstGeom prst="rect">
            <a:avLst/>
          </a:prstGeom>
          <a:noFill/>
        </p:spPr>
        <p:txBody>
          <a:bodyPr wrap="none" rtlCol="0">
            <a:spAutoFit/>
          </a:bodyPr>
          <a:lstStyle/>
          <a:p>
            <a:r>
              <a:rPr lang="en-US" dirty="0" smtClean="0"/>
              <a:t>Avian Flu Grid</a:t>
            </a:r>
          </a:p>
          <a:p>
            <a:r>
              <a:rPr lang="en-US" dirty="0" smtClean="0"/>
              <a:t>Infectious Disease</a:t>
            </a:r>
            <a:endParaRPr lang="en-US" dirty="0"/>
          </a:p>
        </p:txBody>
      </p:sp>
      <p:sp>
        <p:nvSpPr>
          <p:cNvPr id="16" name="Rectangle 15"/>
          <p:cNvSpPr/>
          <p:nvPr/>
        </p:nvSpPr>
        <p:spPr>
          <a:xfrm>
            <a:off x="7463117" y="2141022"/>
            <a:ext cx="237566" cy="369332"/>
          </a:xfrm>
          <a:prstGeom prst="rect">
            <a:avLst/>
          </a:prstGeom>
        </p:spPr>
        <p:txBody>
          <a:bodyPr wrap="none">
            <a:spAutoFit/>
          </a:bodyPr>
          <a:lstStyle/>
          <a:p>
            <a:r>
              <a:rPr lang="en-US" dirty="0" err="1">
                <a:solidFill>
                  <a:prstClr val="white"/>
                </a:solidFill>
              </a:rPr>
              <a:t>i</a:t>
            </a:r>
            <a:endParaRPr lang="en-US" dirty="0"/>
          </a:p>
        </p:txBody>
      </p:sp>
      <p:sp>
        <p:nvSpPr>
          <p:cNvPr id="17" name="Up Arrow 16"/>
          <p:cNvSpPr/>
          <p:nvPr/>
        </p:nvSpPr>
        <p:spPr>
          <a:xfrm>
            <a:off x="5867400" y="1143001"/>
            <a:ext cx="3056382" cy="4724399"/>
          </a:xfrm>
          <a:prstGeom prst="upArrow">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smtClean="0">
              <a:solidFill>
                <a:schemeClr val="tx1"/>
              </a:solidFill>
            </a:endParaRPr>
          </a:p>
          <a:p>
            <a:pPr algn="ctr"/>
            <a:r>
              <a:rPr lang="en-US" b="1" u="sng" dirty="0" smtClean="0">
                <a:solidFill>
                  <a:schemeClr val="tx1"/>
                </a:solidFill>
              </a:rPr>
              <a:t>Biodiversity Expedition</a:t>
            </a:r>
          </a:p>
          <a:p>
            <a:pPr algn="ctr"/>
            <a:endParaRPr lang="en-US" dirty="0" smtClean="0">
              <a:solidFill>
                <a:schemeClr val="tx1"/>
              </a:solidFill>
            </a:endParaRPr>
          </a:p>
          <a:p>
            <a:pPr algn="ctr"/>
            <a:r>
              <a:rPr lang="en-US" dirty="0" smtClean="0">
                <a:solidFill>
                  <a:schemeClr val="tx1"/>
                </a:solidFill>
              </a:rPr>
              <a:t>Data Discovery</a:t>
            </a:r>
          </a:p>
          <a:p>
            <a:pPr algn="ctr"/>
            <a:endParaRPr lang="en-US" dirty="0">
              <a:solidFill>
                <a:schemeClr val="tx1"/>
              </a:solidFill>
            </a:endParaRPr>
          </a:p>
          <a:p>
            <a:pPr algn="ctr"/>
            <a:r>
              <a:rPr lang="en-US" dirty="0" smtClean="0">
                <a:solidFill>
                  <a:schemeClr val="tx1"/>
                </a:solidFill>
              </a:rPr>
              <a:t>Virtualization</a:t>
            </a:r>
          </a:p>
          <a:p>
            <a:pPr algn="ctr"/>
            <a:endParaRPr lang="en-US" dirty="0">
              <a:solidFill>
                <a:schemeClr val="tx1"/>
              </a:solidFill>
            </a:endParaRPr>
          </a:p>
          <a:p>
            <a:pPr algn="ctr"/>
            <a:r>
              <a:rPr lang="en-US" dirty="0" smtClean="0">
                <a:solidFill>
                  <a:schemeClr val="tx1"/>
                </a:solidFill>
              </a:rPr>
              <a:t>Overlay Networks</a:t>
            </a:r>
          </a:p>
          <a:p>
            <a:pPr algn="ctr"/>
            <a:endParaRPr lang="en-US" dirty="0">
              <a:solidFill>
                <a:schemeClr val="tx1"/>
              </a:solidFill>
            </a:endParaRPr>
          </a:p>
          <a:p>
            <a:pPr algn="ctr"/>
            <a:r>
              <a:rPr lang="en-US" dirty="0" smtClean="0">
                <a:solidFill>
                  <a:schemeClr val="tx1"/>
                </a:solidFill>
              </a:rPr>
              <a:t>Earth Observing &amp;</a:t>
            </a:r>
          </a:p>
          <a:p>
            <a:pPr algn="ctr"/>
            <a:r>
              <a:rPr lang="en-US" dirty="0" smtClean="0">
                <a:solidFill>
                  <a:schemeClr val="tx1"/>
                </a:solidFill>
              </a:rPr>
              <a:t>Sensors</a:t>
            </a:r>
          </a:p>
          <a:p>
            <a:pPr algn="ctr"/>
            <a:endParaRPr lang="en-US" dirty="0">
              <a:solidFill>
                <a:schemeClr val="tx1"/>
              </a:solidFill>
            </a:endParaRPr>
          </a:p>
          <a:p>
            <a:pPr algn="ctr"/>
            <a:endParaRPr lang="en-US" dirty="0">
              <a:solidFill>
                <a:schemeClr val="tx1"/>
              </a:solidFill>
            </a:endParaRPr>
          </a:p>
        </p:txBody>
      </p:sp>
      <p:sp>
        <p:nvSpPr>
          <p:cNvPr id="18" name="Title 17"/>
          <p:cNvSpPr>
            <a:spLocks noGrp="1"/>
          </p:cNvSpPr>
          <p:nvPr>
            <p:ph type="title"/>
          </p:nvPr>
        </p:nvSpPr>
        <p:spPr>
          <a:xfrm>
            <a:off x="457200" y="331967"/>
            <a:ext cx="8229600" cy="658633"/>
          </a:xfrm>
        </p:spPr>
        <p:txBody>
          <a:bodyPr/>
          <a:lstStyle/>
          <a:p>
            <a:r>
              <a:rPr lang="en-US" dirty="0" smtClean="0"/>
              <a:t>Working Groups, Expeditions, Students</a:t>
            </a:r>
            <a:endParaRPr lang="en-US" dirty="0"/>
          </a:p>
        </p:txBody>
      </p:sp>
      <p:sp>
        <p:nvSpPr>
          <p:cNvPr id="20" name="TextBox 19"/>
          <p:cNvSpPr txBox="1"/>
          <p:nvPr/>
        </p:nvSpPr>
        <p:spPr>
          <a:xfrm>
            <a:off x="5715000" y="838200"/>
            <a:ext cx="3289362" cy="830997"/>
          </a:xfrm>
          <a:prstGeom prst="rect">
            <a:avLst/>
          </a:prstGeom>
          <a:noFill/>
        </p:spPr>
        <p:txBody>
          <a:bodyPr wrap="none" rtlCol="0">
            <a:spAutoFit/>
          </a:bodyPr>
          <a:lstStyle/>
          <a:p>
            <a:pPr algn="ctr"/>
            <a:r>
              <a:rPr lang="en-US" sz="2400" b="1" dirty="0" smtClean="0">
                <a:solidFill>
                  <a:srgbClr val="454082"/>
                </a:solidFill>
              </a:rPr>
              <a:t>Scientific Understanding</a:t>
            </a:r>
          </a:p>
          <a:p>
            <a:pPr algn="ctr"/>
            <a:r>
              <a:rPr lang="en-US" sz="2400" b="1" dirty="0" smtClean="0">
                <a:solidFill>
                  <a:srgbClr val="454082"/>
                </a:solidFill>
              </a:rPr>
              <a:t>Community Tools</a:t>
            </a:r>
            <a:endParaRPr lang="en-US" sz="2400" b="1" dirty="0">
              <a:solidFill>
                <a:srgbClr val="454082"/>
              </a:solidFill>
            </a:endParaRPr>
          </a:p>
        </p:txBody>
      </p:sp>
      <p:sp>
        <p:nvSpPr>
          <p:cNvPr id="15" name="Rectangle 14"/>
          <p:cNvSpPr/>
          <p:nvPr/>
        </p:nvSpPr>
        <p:spPr>
          <a:xfrm>
            <a:off x="2514600" y="5867400"/>
            <a:ext cx="2590800" cy="914400"/>
          </a:xfrm>
          <a:prstGeom prst="rect">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Cyber-Learning</a:t>
            </a:r>
            <a:endParaRPr lang="en-US" dirty="0">
              <a:solidFill>
                <a:schemeClr val="tx1"/>
              </a:solidFill>
            </a:endParaRPr>
          </a:p>
        </p:txBody>
      </p:sp>
      <p:sp>
        <p:nvSpPr>
          <p:cNvPr id="2" name="Oval 1"/>
          <p:cNvSpPr/>
          <p:nvPr/>
        </p:nvSpPr>
        <p:spPr>
          <a:xfrm>
            <a:off x="4267200" y="2895600"/>
            <a:ext cx="2819400" cy="1676400"/>
          </a:xfrm>
          <a:prstGeom prst="ellipse">
            <a:avLst/>
          </a:prstGeom>
          <a:ln>
            <a:solidFill>
              <a:srgbClr val="454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PRAGMA</a:t>
            </a:r>
          </a:p>
          <a:p>
            <a:pPr algn="ctr"/>
            <a:r>
              <a:rPr lang="en-US" sz="2400" b="1" dirty="0" smtClean="0"/>
              <a:t>Students</a:t>
            </a:r>
            <a:endParaRPr lang="en-US" sz="2400" b="1" dirty="0"/>
          </a:p>
        </p:txBody>
      </p:sp>
    </p:spTree>
    <p:extLst>
      <p:ext uri="{BB962C8B-B14F-4D97-AF65-F5344CB8AC3E}">
        <p14:creationId xmlns:p14="http://schemas.microsoft.com/office/powerpoint/2010/main" val="35247131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7" grpId="0" animBg="1"/>
      <p:bldP spid="20" grpId="0"/>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Users\PeterA2\Pictures\2004\PRAGMA 6 May 2004\China Day 2004 - Day 4 045.jpg"/>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0"/>
            <a:ext cx="8229600" cy="1143000"/>
          </a:xfrm>
        </p:spPr>
        <p:txBody>
          <a:bodyPr>
            <a:normAutofit fontScale="90000"/>
          </a:bodyPr>
          <a:lstStyle/>
          <a:p>
            <a:r>
              <a:rPr lang="en-US" dirty="0" smtClean="0">
                <a:solidFill>
                  <a:schemeClr val="bg1"/>
                </a:solidFill>
              </a:rPr>
              <a:t>PRAGMA 6</a:t>
            </a:r>
            <a:br>
              <a:rPr lang="en-US" dirty="0" smtClean="0">
                <a:solidFill>
                  <a:schemeClr val="bg1"/>
                </a:solidFill>
              </a:rPr>
            </a:br>
            <a:r>
              <a:rPr lang="en-US" dirty="0" smtClean="0">
                <a:solidFill>
                  <a:schemeClr val="bg1"/>
                </a:solidFill>
              </a:rPr>
              <a:t>17 – 19 May 2004</a:t>
            </a:r>
            <a:endParaRPr lang="en-US" dirty="0">
              <a:solidFill>
                <a:schemeClr val="bg1"/>
              </a:solidFill>
            </a:endParaRPr>
          </a:p>
        </p:txBody>
      </p:sp>
      <p:pic>
        <p:nvPicPr>
          <p:cNvPr id="1028" name="Picture 4" descr="PRAGMA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 y="0"/>
            <a:ext cx="153924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D:\Users\PeterA2\Documents\PRAGMA\Logo\CNIC_LOGO.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62800" y="83574"/>
            <a:ext cx="1307167" cy="1034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479321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Sustainability of PRAGMA</a:t>
            </a:r>
            <a:endParaRPr lang="en-US" dirty="0"/>
          </a:p>
        </p:txBody>
      </p:sp>
      <p:sp>
        <p:nvSpPr>
          <p:cNvPr id="3" name="Content Placeholder 2"/>
          <p:cNvSpPr>
            <a:spLocks noGrp="1"/>
          </p:cNvSpPr>
          <p:nvPr>
            <p:ph idx="1"/>
          </p:nvPr>
        </p:nvSpPr>
        <p:spPr>
          <a:xfrm>
            <a:off x="457200" y="1371600"/>
            <a:ext cx="8229600" cy="4754563"/>
          </a:xfrm>
        </p:spPr>
        <p:txBody>
          <a:bodyPr>
            <a:normAutofit fontScale="85000" lnSpcReduction="10000"/>
          </a:bodyPr>
          <a:lstStyle/>
          <a:p>
            <a:r>
              <a:rPr lang="en-US" dirty="0" smtClean="0"/>
              <a:t>Growing Future Leaders</a:t>
            </a:r>
          </a:p>
          <a:p>
            <a:pPr lvl="1"/>
            <a:r>
              <a:rPr lang="en-US" dirty="0" smtClean="0"/>
              <a:t>Succession planning </a:t>
            </a:r>
          </a:p>
          <a:p>
            <a:r>
              <a:rPr lang="en-US" dirty="0" smtClean="0"/>
              <a:t>Products</a:t>
            </a:r>
          </a:p>
          <a:p>
            <a:pPr lvl="1"/>
            <a:r>
              <a:rPr lang="en-US" dirty="0" smtClean="0"/>
              <a:t>What is it we do?  Students, Software, People network (access)</a:t>
            </a:r>
          </a:p>
          <a:p>
            <a:r>
              <a:rPr lang="en-US" dirty="0" smtClean="0"/>
              <a:t>Future Funding Model</a:t>
            </a:r>
          </a:p>
          <a:p>
            <a:pPr lvl="1"/>
            <a:r>
              <a:rPr lang="en-US" dirty="0"/>
              <a:t>P</a:t>
            </a:r>
            <a:r>
              <a:rPr lang="en-US" dirty="0" smtClean="0"/>
              <a:t>rovide stability for coordination</a:t>
            </a:r>
          </a:p>
          <a:p>
            <a:r>
              <a:rPr lang="en-US" dirty="0" smtClean="0"/>
              <a:t>What is PRAGMA – or how to articulate it</a:t>
            </a:r>
          </a:p>
          <a:p>
            <a:pPr lvl="1"/>
            <a:r>
              <a:rPr lang="en-US" dirty="0" smtClean="0"/>
              <a:t>Global Organization</a:t>
            </a:r>
          </a:p>
          <a:p>
            <a:pPr lvl="1"/>
            <a:r>
              <a:rPr lang="en-US" dirty="0" smtClean="0"/>
              <a:t>Cradle of international idea – bring an idea and grow it</a:t>
            </a:r>
          </a:p>
          <a:p>
            <a:pPr lvl="1"/>
            <a:r>
              <a:rPr lang="en-US" dirty="0" smtClean="0"/>
              <a:t>Fluid network of trust</a:t>
            </a:r>
          </a:p>
        </p:txBody>
      </p:sp>
      <p:sp>
        <p:nvSpPr>
          <p:cNvPr id="4" name="TextBox 3"/>
          <p:cNvSpPr txBox="1"/>
          <p:nvPr/>
        </p:nvSpPr>
        <p:spPr>
          <a:xfrm>
            <a:off x="3200400" y="5867400"/>
            <a:ext cx="2854564" cy="954107"/>
          </a:xfrm>
          <a:prstGeom prst="rect">
            <a:avLst/>
          </a:prstGeom>
          <a:noFill/>
        </p:spPr>
        <p:txBody>
          <a:bodyPr wrap="none" rtlCol="0">
            <a:spAutoFit/>
          </a:bodyPr>
          <a:lstStyle/>
          <a:p>
            <a:pPr algn="ctr"/>
            <a:r>
              <a:rPr lang="en-US" sz="2800" b="1" dirty="0" smtClean="0">
                <a:solidFill>
                  <a:srgbClr val="454082"/>
                </a:solidFill>
              </a:rPr>
              <a:t>From PRAGMA 24</a:t>
            </a:r>
          </a:p>
          <a:p>
            <a:pPr algn="ctr"/>
            <a:r>
              <a:rPr lang="en-US" sz="2800" b="1" dirty="0" smtClean="0">
                <a:solidFill>
                  <a:srgbClr val="454082"/>
                </a:solidFill>
              </a:rPr>
              <a:t>22 March 2013 </a:t>
            </a:r>
            <a:endParaRPr lang="en-US" sz="2800" b="1" dirty="0">
              <a:solidFill>
                <a:srgbClr val="454082"/>
              </a:solidFill>
            </a:endParaRPr>
          </a:p>
        </p:txBody>
      </p:sp>
    </p:spTree>
    <p:extLst>
      <p:ext uri="{BB962C8B-B14F-4D97-AF65-F5344CB8AC3E}">
        <p14:creationId xmlns:p14="http://schemas.microsoft.com/office/powerpoint/2010/main" val="19952190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p>
            <a:r>
              <a:rPr lang="en-US" dirty="0" smtClean="0"/>
              <a:t>Subcommittees of Steering Committee</a:t>
            </a:r>
            <a:endParaRPr lang="en-US" dirty="0"/>
          </a:p>
        </p:txBody>
      </p:sp>
      <p:sp>
        <p:nvSpPr>
          <p:cNvPr id="3" name="Text Placeholder 2"/>
          <p:cNvSpPr>
            <a:spLocks noGrp="1"/>
          </p:cNvSpPr>
          <p:nvPr>
            <p:ph type="body" idx="1"/>
          </p:nvPr>
        </p:nvSpPr>
        <p:spPr>
          <a:xfrm>
            <a:off x="457200" y="1066800"/>
            <a:ext cx="4040188" cy="762000"/>
          </a:xfrm>
        </p:spPr>
        <p:txBody>
          <a:bodyPr>
            <a:normAutofit fontScale="92500" lnSpcReduction="10000"/>
          </a:bodyPr>
          <a:lstStyle/>
          <a:p>
            <a:pPr algn="ctr"/>
            <a:r>
              <a:rPr lang="en-US" dirty="0" smtClean="0"/>
              <a:t>Sustainability of PRAGMA</a:t>
            </a:r>
          </a:p>
          <a:p>
            <a:pPr algn="ctr"/>
            <a:r>
              <a:rPr lang="en-US" dirty="0" smtClean="0"/>
              <a:t>Chair: Jim Williams </a:t>
            </a:r>
            <a:endParaRPr lang="en-US" dirty="0"/>
          </a:p>
        </p:txBody>
      </p:sp>
      <p:sp>
        <p:nvSpPr>
          <p:cNvPr id="4" name="Content Placeholder 3"/>
          <p:cNvSpPr>
            <a:spLocks noGrp="1"/>
          </p:cNvSpPr>
          <p:nvPr>
            <p:ph sz="half" idx="2"/>
          </p:nvPr>
        </p:nvSpPr>
        <p:spPr>
          <a:xfrm>
            <a:off x="457200" y="2027237"/>
            <a:ext cx="4040188" cy="4449763"/>
          </a:xfrm>
        </p:spPr>
        <p:txBody>
          <a:bodyPr>
            <a:normAutofit fontScale="92500"/>
          </a:bodyPr>
          <a:lstStyle/>
          <a:p>
            <a:r>
              <a:rPr lang="en-US" dirty="0"/>
              <a:t>R</a:t>
            </a:r>
            <a:r>
              <a:rPr lang="en-US" dirty="0" smtClean="0"/>
              <a:t>eview </a:t>
            </a:r>
            <a:r>
              <a:rPr lang="en-US" dirty="0"/>
              <a:t>the issue of </a:t>
            </a:r>
            <a:r>
              <a:rPr lang="en-US" dirty="0" smtClean="0"/>
              <a:t>sustainability</a:t>
            </a:r>
          </a:p>
          <a:p>
            <a:r>
              <a:rPr lang="en-US" dirty="0" smtClean="0"/>
              <a:t>Review/revise </a:t>
            </a:r>
            <a:r>
              <a:rPr lang="en-US" dirty="0"/>
              <a:t>components </a:t>
            </a:r>
            <a:r>
              <a:rPr lang="en-US" dirty="0" smtClean="0"/>
              <a:t>on </a:t>
            </a:r>
          </a:p>
          <a:p>
            <a:pPr lvl="1"/>
            <a:r>
              <a:rPr lang="en-US" dirty="0" smtClean="0"/>
              <a:t>Grow Leaders</a:t>
            </a:r>
          </a:p>
          <a:p>
            <a:pPr lvl="1"/>
            <a:r>
              <a:rPr lang="en-US" dirty="0" smtClean="0"/>
              <a:t>Create funding models</a:t>
            </a:r>
          </a:p>
          <a:p>
            <a:pPr lvl="1"/>
            <a:r>
              <a:rPr lang="en-US" dirty="0" smtClean="0"/>
              <a:t>Develop clearly defined products</a:t>
            </a:r>
          </a:p>
          <a:p>
            <a:r>
              <a:rPr lang="en-US" dirty="0"/>
              <a:t>D</a:t>
            </a:r>
            <a:r>
              <a:rPr lang="en-US" dirty="0" smtClean="0"/>
              <a:t>iscuss </a:t>
            </a:r>
            <a:r>
              <a:rPr lang="en-US" dirty="0"/>
              <a:t>and recommend strategies and implementable approaches that would help PRAGMA continue to be </a:t>
            </a:r>
            <a:r>
              <a:rPr lang="en-US" dirty="0" smtClean="0"/>
              <a:t>successful </a:t>
            </a:r>
            <a:endParaRPr lang="en-US" dirty="0"/>
          </a:p>
        </p:txBody>
      </p:sp>
      <p:sp>
        <p:nvSpPr>
          <p:cNvPr id="5" name="Text Placeholder 4"/>
          <p:cNvSpPr>
            <a:spLocks noGrp="1"/>
          </p:cNvSpPr>
          <p:nvPr>
            <p:ph type="body" sz="quarter" idx="3"/>
          </p:nvPr>
        </p:nvSpPr>
        <p:spPr>
          <a:xfrm>
            <a:off x="4645025" y="1066800"/>
            <a:ext cx="4041775" cy="762000"/>
          </a:xfrm>
        </p:spPr>
        <p:txBody>
          <a:bodyPr>
            <a:normAutofit fontScale="85000" lnSpcReduction="10000"/>
          </a:bodyPr>
          <a:lstStyle/>
          <a:p>
            <a:pPr algn="ctr"/>
            <a:r>
              <a:rPr lang="en-US" dirty="0" smtClean="0"/>
              <a:t>PRAGMA Students</a:t>
            </a:r>
          </a:p>
          <a:p>
            <a:pPr algn="ctr"/>
            <a:r>
              <a:rPr lang="en-US" dirty="0" smtClean="0"/>
              <a:t>Co-Chairs: Beth Plale, </a:t>
            </a:r>
            <a:r>
              <a:rPr lang="en-US" dirty="0" err="1" smtClean="0"/>
              <a:t>Karpjoo</a:t>
            </a:r>
            <a:r>
              <a:rPr lang="en-US" dirty="0" smtClean="0"/>
              <a:t> </a:t>
            </a:r>
            <a:r>
              <a:rPr lang="en-US" dirty="0" err="1" smtClean="0"/>
              <a:t>Jeong</a:t>
            </a:r>
            <a:endParaRPr lang="en-US" dirty="0"/>
          </a:p>
        </p:txBody>
      </p:sp>
      <p:sp>
        <p:nvSpPr>
          <p:cNvPr id="6" name="Content Placeholder 5"/>
          <p:cNvSpPr>
            <a:spLocks noGrp="1"/>
          </p:cNvSpPr>
          <p:nvPr>
            <p:ph sz="quarter" idx="4"/>
          </p:nvPr>
        </p:nvSpPr>
        <p:spPr>
          <a:xfrm>
            <a:off x="4645025" y="2027237"/>
            <a:ext cx="4041775" cy="4449763"/>
          </a:xfrm>
        </p:spPr>
        <p:txBody>
          <a:bodyPr/>
          <a:lstStyle/>
          <a:p>
            <a:r>
              <a:rPr lang="en-US" dirty="0" smtClean="0"/>
              <a:t>Develop </a:t>
            </a:r>
            <a:r>
              <a:rPr lang="en-US" dirty="0"/>
              <a:t>strategies and implementable approaches </a:t>
            </a:r>
            <a:r>
              <a:rPr lang="en-US" dirty="0" smtClean="0"/>
              <a:t>to</a:t>
            </a:r>
          </a:p>
          <a:p>
            <a:pPr lvl="1"/>
            <a:r>
              <a:rPr lang="en-US" dirty="0" smtClean="0"/>
              <a:t>Align long-term nature of grad student research with short-term PRAGMA projects</a:t>
            </a:r>
          </a:p>
          <a:p>
            <a:pPr lvl="1"/>
            <a:r>
              <a:rPr lang="en-US" dirty="0" smtClean="0"/>
              <a:t>Support (financially) graduate student participation on PRAGMA</a:t>
            </a:r>
          </a:p>
          <a:p>
            <a:pPr lvl="1"/>
            <a:r>
              <a:rPr lang="en-US" dirty="0" smtClean="0"/>
              <a:t>Provide </a:t>
            </a:r>
            <a:r>
              <a:rPr lang="en-US" dirty="0"/>
              <a:t>the networking, leadership, and research opportunities for students in </a:t>
            </a:r>
            <a:r>
              <a:rPr lang="en-US" dirty="0" smtClean="0"/>
              <a:t>PRAGMA</a:t>
            </a:r>
            <a:endParaRPr lang="en-US" dirty="0"/>
          </a:p>
        </p:txBody>
      </p:sp>
    </p:spTree>
    <p:extLst>
      <p:ext uri="{BB962C8B-B14F-4D97-AF65-F5344CB8AC3E}">
        <p14:creationId xmlns:p14="http://schemas.microsoft.com/office/powerpoint/2010/main" val="1395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500"/>
                                        <p:tgtEl>
                                          <p:spTgt spid="6">
                                            <p:txEl>
                                              <p:pRg st="0" end="0"/>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xEl>
                                              <p:pRg st="1" end="1"/>
                                            </p:txEl>
                                          </p:spTgt>
                                        </p:tgtEl>
                                        <p:attrNameLst>
                                          <p:attrName>style.visibility</p:attrName>
                                        </p:attrNameLst>
                                      </p:cBhvr>
                                      <p:to>
                                        <p:strVal val="visible"/>
                                      </p:to>
                                    </p:set>
                                    <p:animEffect transition="in" filter="fade">
                                      <p:cBhvr>
                                        <p:cTn id="30" dur="500"/>
                                        <p:tgtEl>
                                          <p:spTgt spid="6">
                                            <p:txEl>
                                              <p:pRg st="1" end="1"/>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6">
                                            <p:txEl>
                                              <p:pRg st="2" end="2"/>
                                            </p:txEl>
                                          </p:spTgt>
                                        </p:tgtEl>
                                        <p:attrNameLst>
                                          <p:attrName>style.visibility</p:attrName>
                                        </p:attrNameLst>
                                      </p:cBhvr>
                                      <p:to>
                                        <p:strVal val="visible"/>
                                      </p:to>
                                    </p:set>
                                    <p:animEffect transition="in" filter="fade">
                                      <p:cBhvr>
                                        <p:cTn id="33" dur="500"/>
                                        <p:tgtEl>
                                          <p:spTgt spid="6">
                                            <p:txEl>
                                              <p:pRg st="2" end="2"/>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6">
                                            <p:txEl>
                                              <p:pRg st="3" end="3"/>
                                            </p:txEl>
                                          </p:spTgt>
                                        </p:tgtEl>
                                        <p:attrNameLst>
                                          <p:attrName>style.visibility</p:attrName>
                                        </p:attrNameLst>
                                      </p:cBhvr>
                                      <p:to>
                                        <p:strVal val="visible"/>
                                      </p:to>
                                    </p:set>
                                    <p:animEffect transition="in" filter="fade">
                                      <p:cBhvr>
                                        <p:cTn id="36"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Steering Committee Topics</a:t>
            </a:r>
            <a:endParaRPr lang="en-US" dirty="0"/>
          </a:p>
        </p:txBody>
      </p:sp>
      <p:sp>
        <p:nvSpPr>
          <p:cNvPr id="6" name="Text Placeholder 5"/>
          <p:cNvSpPr>
            <a:spLocks noGrp="1"/>
          </p:cNvSpPr>
          <p:nvPr>
            <p:ph type="body" idx="1"/>
          </p:nvPr>
        </p:nvSpPr>
        <p:spPr>
          <a:xfrm>
            <a:off x="457200" y="1295400"/>
            <a:ext cx="4040188" cy="457200"/>
          </a:xfrm>
        </p:spPr>
        <p:txBody>
          <a:bodyPr>
            <a:normAutofit/>
          </a:bodyPr>
          <a:lstStyle/>
          <a:p>
            <a:pPr algn="ctr"/>
            <a:r>
              <a:rPr lang="en-US" dirty="0" smtClean="0"/>
              <a:t>SC Members Present</a:t>
            </a:r>
            <a:endParaRPr lang="en-US" dirty="0"/>
          </a:p>
        </p:txBody>
      </p:sp>
      <p:sp>
        <p:nvSpPr>
          <p:cNvPr id="7" name="Content Placeholder 6"/>
          <p:cNvSpPr>
            <a:spLocks noGrp="1"/>
          </p:cNvSpPr>
          <p:nvPr>
            <p:ph sz="half" idx="2"/>
          </p:nvPr>
        </p:nvSpPr>
        <p:spPr>
          <a:xfrm>
            <a:off x="457200" y="2057400"/>
            <a:ext cx="4040188" cy="4225925"/>
          </a:xfrm>
        </p:spPr>
        <p:txBody>
          <a:bodyPr>
            <a:normAutofit fontScale="92500" lnSpcReduction="10000"/>
          </a:bodyPr>
          <a:lstStyle/>
          <a:p>
            <a:r>
              <a:rPr lang="en-US" dirty="0" smtClean="0"/>
              <a:t>Wing </a:t>
            </a:r>
            <a:r>
              <a:rPr lang="en-US" dirty="0" smtClean="0"/>
              <a:t>Keung Kwan (HKU)</a:t>
            </a:r>
          </a:p>
          <a:p>
            <a:r>
              <a:rPr lang="en-US" dirty="0" smtClean="0"/>
              <a:t>Fang-Pang Lin (NCHC)</a:t>
            </a:r>
          </a:p>
          <a:p>
            <a:r>
              <a:rPr lang="en-US" dirty="0" smtClean="0"/>
              <a:t>Kai Nan (CNIC)</a:t>
            </a:r>
          </a:p>
          <a:p>
            <a:r>
              <a:rPr lang="en-US" dirty="0" smtClean="0"/>
              <a:t>Phil Papadopoulos (UCSD)</a:t>
            </a:r>
          </a:p>
          <a:p>
            <a:r>
              <a:rPr lang="en-US" dirty="0" smtClean="0"/>
              <a:t>Shinji Shimojo (Osaka U)</a:t>
            </a:r>
          </a:p>
          <a:p>
            <a:r>
              <a:rPr lang="en-US" dirty="0" smtClean="0"/>
              <a:t>Yoshio Tanaka (AIST)</a:t>
            </a:r>
          </a:p>
          <a:p>
            <a:r>
              <a:rPr lang="en-US" dirty="0" smtClean="0"/>
              <a:t>Whey-</a:t>
            </a:r>
            <a:r>
              <a:rPr lang="en-US" dirty="0" err="1" smtClean="0"/>
              <a:t>Fone</a:t>
            </a:r>
            <a:r>
              <a:rPr lang="en-US" dirty="0" smtClean="0"/>
              <a:t> Tsai (NCHC)</a:t>
            </a:r>
          </a:p>
          <a:p>
            <a:r>
              <a:rPr lang="en-US" dirty="0" err="1" smtClean="0"/>
              <a:t>Putchong</a:t>
            </a:r>
            <a:r>
              <a:rPr lang="en-US" dirty="0" smtClean="0"/>
              <a:t> </a:t>
            </a:r>
            <a:r>
              <a:rPr lang="en-US" dirty="0" err="1" smtClean="0"/>
              <a:t>Uthayopas</a:t>
            </a:r>
            <a:r>
              <a:rPr lang="en-US" dirty="0" smtClean="0"/>
              <a:t> (KU</a:t>
            </a:r>
            <a:r>
              <a:rPr lang="en-US" dirty="0" smtClean="0"/>
              <a:t>)</a:t>
            </a:r>
          </a:p>
          <a:p>
            <a:r>
              <a:rPr lang="en-US" dirty="0" err="1" smtClean="0"/>
              <a:t>Xiaohui</a:t>
            </a:r>
            <a:r>
              <a:rPr lang="en-US" dirty="0" smtClean="0"/>
              <a:t> Wei (JLU)</a:t>
            </a:r>
            <a:endParaRPr lang="en-US" dirty="0" smtClean="0"/>
          </a:p>
          <a:p>
            <a:r>
              <a:rPr lang="en-US" dirty="0" smtClean="0"/>
              <a:t>Jim Williams (ex officio</a:t>
            </a:r>
            <a:r>
              <a:rPr lang="en-US" dirty="0" smtClean="0"/>
              <a:t>)</a:t>
            </a:r>
          </a:p>
          <a:p>
            <a:r>
              <a:rPr lang="en-US" dirty="0" smtClean="0"/>
              <a:t>Baoping Yan (CNIC)</a:t>
            </a:r>
            <a:endParaRPr lang="en-US" dirty="0" smtClean="0"/>
          </a:p>
        </p:txBody>
      </p:sp>
      <p:sp>
        <p:nvSpPr>
          <p:cNvPr id="8" name="Text Placeholder 7"/>
          <p:cNvSpPr>
            <a:spLocks noGrp="1"/>
          </p:cNvSpPr>
          <p:nvPr>
            <p:ph type="body" sz="quarter" idx="3"/>
          </p:nvPr>
        </p:nvSpPr>
        <p:spPr>
          <a:xfrm>
            <a:off x="4645025" y="1295400"/>
            <a:ext cx="4041775" cy="457200"/>
          </a:xfrm>
        </p:spPr>
        <p:txBody>
          <a:bodyPr>
            <a:noAutofit/>
          </a:bodyPr>
          <a:lstStyle/>
          <a:p>
            <a:pPr algn="ctr"/>
            <a:r>
              <a:rPr lang="en-US" dirty="0" smtClean="0"/>
              <a:t>Topics</a:t>
            </a:r>
          </a:p>
        </p:txBody>
      </p:sp>
      <p:sp>
        <p:nvSpPr>
          <p:cNvPr id="9" name="Content Placeholder 8"/>
          <p:cNvSpPr>
            <a:spLocks noGrp="1"/>
          </p:cNvSpPr>
          <p:nvPr>
            <p:ph sz="quarter" idx="4"/>
          </p:nvPr>
        </p:nvSpPr>
        <p:spPr>
          <a:xfrm>
            <a:off x="4645025" y="2057400"/>
            <a:ext cx="4041775" cy="4149725"/>
          </a:xfrm>
        </p:spPr>
        <p:txBody>
          <a:bodyPr>
            <a:normAutofit fontScale="92500" lnSpcReduction="20000"/>
          </a:bodyPr>
          <a:lstStyle/>
          <a:p>
            <a:r>
              <a:rPr lang="en-US" sz="2600" dirty="0" smtClean="0"/>
              <a:t>Sustainability of PRAGMA</a:t>
            </a:r>
          </a:p>
          <a:p>
            <a:pPr lvl="1"/>
            <a:r>
              <a:rPr lang="en-US" dirty="0" smtClean="0"/>
              <a:t>Jim Williams Chair , Shinji </a:t>
            </a:r>
            <a:r>
              <a:rPr lang="en-US" dirty="0"/>
              <a:t>Shimojo, Osaka </a:t>
            </a:r>
            <a:r>
              <a:rPr lang="en-US" dirty="0" smtClean="0"/>
              <a:t>U; Jose </a:t>
            </a:r>
            <a:r>
              <a:rPr lang="en-US" dirty="0"/>
              <a:t>Fortes, U </a:t>
            </a:r>
            <a:r>
              <a:rPr lang="en-US" dirty="0" smtClean="0"/>
              <a:t>Florida; Philip </a:t>
            </a:r>
            <a:r>
              <a:rPr lang="en-US" dirty="0"/>
              <a:t>Papadopoulos, </a:t>
            </a:r>
            <a:r>
              <a:rPr lang="en-US" dirty="0" smtClean="0"/>
              <a:t>UCSD; Yoshio </a:t>
            </a:r>
            <a:r>
              <a:rPr lang="en-US" dirty="0"/>
              <a:t>Tanaka, </a:t>
            </a:r>
            <a:r>
              <a:rPr lang="en-US" dirty="0" smtClean="0"/>
              <a:t>AIST; Whey-</a:t>
            </a:r>
            <a:r>
              <a:rPr lang="en-US" dirty="0" err="1" smtClean="0"/>
              <a:t>Fone</a:t>
            </a:r>
            <a:r>
              <a:rPr lang="en-US" dirty="0" smtClean="0"/>
              <a:t> </a:t>
            </a:r>
            <a:r>
              <a:rPr lang="en-US" dirty="0"/>
              <a:t>Tsai, </a:t>
            </a:r>
            <a:r>
              <a:rPr lang="en-US" dirty="0" smtClean="0"/>
              <a:t>NCHC</a:t>
            </a:r>
          </a:p>
          <a:p>
            <a:r>
              <a:rPr lang="en-US" sz="2600" dirty="0" smtClean="0"/>
              <a:t>PRAGMA Students</a:t>
            </a:r>
          </a:p>
          <a:p>
            <a:pPr lvl="1"/>
            <a:r>
              <a:rPr lang="en-US" dirty="0"/>
              <a:t>Beth Plale, Indiana U, </a:t>
            </a:r>
            <a:r>
              <a:rPr lang="en-US" dirty="0" smtClean="0"/>
              <a:t>co-chair; </a:t>
            </a:r>
            <a:r>
              <a:rPr lang="en-US" dirty="0" err="1" smtClean="0"/>
              <a:t>Karpjoo</a:t>
            </a:r>
            <a:r>
              <a:rPr lang="en-US" dirty="0" smtClean="0"/>
              <a:t> </a:t>
            </a:r>
            <a:r>
              <a:rPr lang="en-US" dirty="0" err="1" smtClean="0"/>
              <a:t>Jeong</a:t>
            </a:r>
            <a:r>
              <a:rPr lang="en-US" dirty="0" smtClean="0"/>
              <a:t>, </a:t>
            </a:r>
            <a:r>
              <a:rPr lang="en-US" dirty="0" err="1" smtClean="0"/>
              <a:t>Konkuk</a:t>
            </a:r>
            <a:r>
              <a:rPr lang="en-US" dirty="0" smtClean="0"/>
              <a:t> U, co-chair;  </a:t>
            </a:r>
            <a:r>
              <a:rPr lang="en-US" dirty="0" err="1" smtClean="0"/>
              <a:t>Putchong</a:t>
            </a:r>
            <a:r>
              <a:rPr lang="en-US" dirty="0" smtClean="0"/>
              <a:t> </a:t>
            </a:r>
            <a:r>
              <a:rPr lang="en-US" dirty="0" err="1"/>
              <a:t>Uthayopas</a:t>
            </a:r>
            <a:r>
              <a:rPr lang="en-US" dirty="0"/>
              <a:t>, </a:t>
            </a:r>
            <a:r>
              <a:rPr lang="en-US" dirty="0" err="1"/>
              <a:t>Kasetsart</a:t>
            </a:r>
            <a:r>
              <a:rPr lang="en-US" dirty="0"/>
              <a:t> </a:t>
            </a:r>
            <a:r>
              <a:rPr lang="en-US" dirty="0" smtClean="0"/>
              <a:t>U; Susumu Date, Osaka U; Paul Hanson, U Wisconsin; </a:t>
            </a:r>
            <a:r>
              <a:rPr lang="en-US" dirty="0" err="1" smtClean="0"/>
              <a:t>Meilan</a:t>
            </a:r>
            <a:r>
              <a:rPr lang="en-US" dirty="0" smtClean="0"/>
              <a:t> </a:t>
            </a:r>
            <a:r>
              <a:rPr lang="en-US" dirty="0"/>
              <a:t>Jiang, </a:t>
            </a:r>
            <a:r>
              <a:rPr lang="en-US" dirty="0" err="1"/>
              <a:t>Konkuk</a:t>
            </a:r>
            <a:r>
              <a:rPr lang="en-US" dirty="0"/>
              <a:t> </a:t>
            </a:r>
            <a:r>
              <a:rPr lang="en-US" dirty="0" smtClean="0"/>
              <a:t>U; Gabriele </a:t>
            </a:r>
            <a:r>
              <a:rPr lang="en-US" dirty="0"/>
              <a:t>Zhou, Indiana </a:t>
            </a:r>
            <a:r>
              <a:rPr lang="en-US" dirty="0" smtClean="0"/>
              <a:t>U; Yuan </a:t>
            </a:r>
            <a:r>
              <a:rPr lang="en-US" dirty="0" err="1"/>
              <a:t>Luo</a:t>
            </a:r>
            <a:r>
              <a:rPr lang="en-US" dirty="0"/>
              <a:t>, Indiana </a:t>
            </a:r>
            <a:r>
              <a:rPr lang="en-US" dirty="0" smtClean="0"/>
              <a:t>U</a:t>
            </a:r>
            <a:endParaRPr lang="en-US" dirty="0"/>
          </a:p>
        </p:txBody>
      </p:sp>
    </p:spTree>
    <p:extLst>
      <p:ext uri="{BB962C8B-B14F-4D97-AF65-F5344CB8AC3E}">
        <p14:creationId xmlns:p14="http://schemas.microsoft.com/office/powerpoint/2010/main" val="42584217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is Your Workshop</a:t>
            </a:r>
            <a:endParaRPr lang="en-US" dirty="0"/>
          </a:p>
        </p:txBody>
      </p:sp>
      <p:sp>
        <p:nvSpPr>
          <p:cNvPr id="3" name="Content Placeholder 2"/>
          <p:cNvSpPr>
            <a:spLocks noGrp="1"/>
          </p:cNvSpPr>
          <p:nvPr>
            <p:ph idx="1"/>
          </p:nvPr>
        </p:nvSpPr>
        <p:spPr>
          <a:xfrm>
            <a:off x="457200" y="1600201"/>
            <a:ext cx="8229600" cy="2971799"/>
          </a:xfrm>
        </p:spPr>
        <p:txBody>
          <a:bodyPr>
            <a:normAutofit/>
          </a:bodyPr>
          <a:lstStyle/>
          <a:p>
            <a:r>
              <a:rPr lang="en-US" dirty="0" smtClean="0"/>
              <a:t>Working Groups: 4 (~4.5 hours)</a:t>
            </a:r>
          </a:p>
          <a:p>
            <a:r>
              <a:rPr lang="en-US" dirty="0" smtClean="0"/>
              <a:t>Demos: 6 (2 hours) – from working groups</a:t>
            </a:r>
          </a:p>
          <a:p>
            <a:r>
              <a:rPr lang="en-US" dirty="0" smtClean="0"/>
              <a:t>Posters: 23 (1.25 hours</a:t>
            </a:r>
            <a:r>
              <a:rPr lang="en-US" dirty="0" smtClean="0"/>
              <a:t>)</a:t>
            </a:r>
          </a:p>
          <a:p>
            <a:r>
              <a:rPr lang="en-US" dirty="0" smtClean="0"/>
              <a:t>Opportunities to start collaborations / use the collective resources</a:t>
            </a:r>
            <a:endParaRPr lang="en-US" dirty="0" smtClean="0"/>
          </a:p>
        </p:txBody>
      </p:sp>
      <p:sp>
        <p:nvSpPr>
          <p:cNvPr id="4" name="TextBox 3"/>
          <p:cNvSpPr txBox="1"/>
          <p:nvPr/>
        </p:nvSpPr>
        <p:spPr>
          <a:xfrm>
            <a:off x="3976321" y="5791200"/>
            <a:ext cx="1522981" cy="584775"/>
          </a:xfrm>
          <a:prstGeom prst="rect">
            <a:avLst/>
          </a:prstGeom>
          <a:noFill/>
        </p:spPr>
        <p:txBody>
          <a:bodyPr wrap="none" rtlCol="0">
            <a:spAutoFit/>
          </a:bodyPr>
          <a:lstStyle/>
          <a:p>
            <a:r>
              <a:rPr lang="en-US" sz="3200" b="1" dirty="0" smtClean="0"/>
              <a:t>Engage!</a:t>
            </a:r>
            <a:endParaRPr lang="en-US" sz="3200" b="1" dirty="0"/>
          </a:p>
        </p:txBody>
      </p:sp>
    </p:spTree>
    <p:extLst>
      <p:ext uri="{BB962C8B-B14F-4D97-AF65-F5344CB8AC3E}">
        <p14:creationId xmlns:p14="http://schemas.microsoft.com/office/powerpoint/2010/main" val="393681660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dirty="0" smtClean="0"/>
              <a:t>Our NEW PRAGMA Website</a:t>
            </a:r>
            <a:endParaRPr lang="en-US" dirty="0"/>
          </a:p>
        </p:txBody>
      </p:sp>
      <p:pic>
        <p:nvPicPr>
          <p:cNvPr id="6"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22255" t="7553" r="23279" b="5750"/>
          <a:stretch/>
        </p:blipFill>
        <p:spPr bwMode="auto">
          <a:xfrm>
            <a:off x="2043332" y="1600200"/>
            <a:ext cx="5057336"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1739" t="7292" r="12355" b="5469"/>
          <a:stretch/>
        </p:blipFill>
        <p:spPr bwMode="auto">
          <a:xfrm>
            <a:off x="1" y="943738"/>
            <a:ext cx="9082304" cy="5868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811684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52400"/>
            <a:ext cx="8229600" cy="715962"/>
          </a:xfrm>
        </p:spPr>
        <p:txBody>
          <a:bodyPr>
            <a:normAutofit/>
          </a:bodyPr>
          <a:lstStyle/>
          <a:p>
            <a:r>
              <a:rPr lang="en-US" sz="3200" dirty="0" smtClean="0"/>
              <a:t>Enabling the Long Tail of </a:t>
            </a:r>
            <a:r>
              <a:rPr lang="en-US" sz="3200" i="1" dirty="0"/>
              <a:t>Team</a:t>
            </a:r>
            <a:r>
              <a:rPr lang="en-US" sz="3200" dirty="0"/>
              <a:t> Science</a:t>
            </a:r>
          </a:p>
        </p:txBody>
      </p:sp>
      <p:sp>
        <p:nvSpPr>
          <p:cNvPr id="7" name="Rectangle 6"/>
          <p:cNvSpPr/>
          <p:nvPr/>
        </p:nvSpPr>
        <p:spPr>
          <a:xfrm>
            <a:off x="6829544" y="2667000"/>
            <a:ext cx="1471300" cy="369332"/>
          </a:xfrm>
          <a:prstGeom prst="rect">
            <a:avLst/>
          </a:prstGeom>
        </p:spPr>
        <p:txBody>
          <a:bodyPr wrap="none">
            <a:spAutoFit/>
          </a:bodyPr>
          <a:lstStyle/>
          <a:p>
            <a:r>
              <a:rPr lang="en-US" b="1" dirty="0" smtClean="0">
                <a:solidFill>
                  <a:srgbClr val="454082"/>
                </a:solidFill>
              </a:rPr>
              <a:t>Trust Envelop</a:t>
            </a:r>
            <a:endParaRPr lang="en-US" b="1" dirty="0">
              <a:solidFill>
                <a:srgbClr val="454082"/>
              </a:solidFill>
            </a:endParaRPr>
          </a:p>
        </p:txBody>
      </p:sp>
      <p:pic>
        <p:nvPicPr>
          <p:cNvPr id="8" name="Picture 2" descr="D:\Users\PeterA2\Documents\PRAGMA\C Asia\Vietnam\Visit Dec 2012\eutro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32" y="762000"/>
            <a:ext cx="2623595" cy="1295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PRAGMA22_9.jpg"/>
          <p:cNvPicPr>
            <a:picLocks noChangeAspect="1"/>
          </p:cNvPicPr>
          <p:nvPr/>
        </p:nvPicPr>
        <p:blipFill rotWithShape="1">
          <a:blip r:embed="rId4" cstate="print">
            <a:extLst>
              <a:ext uri="{28A0092B-C50C-407E-A947-70E740481C1C}">
                <a14:useLocalDpi xmlns:a14="http://schemas.microsoft.com/office/drawing/2010/main" val="0"/>
              </a:ext>
            </a:extLst>
          </a:blip>
          <a:srcRect l="2286" t="2206" r="3959" b="4576"/>
          <a:stretch/>
        </p:blipFill>
        <p:spPr>
          <a:xfrm>
            <a:off x="381288" y="2362200"/>
            <a:ext cx="2146682" cy="1422395"/>
          </a:xfrm>
          <a:prstGeom prst="rect">
            <a:avLst/>
          </a:prstGeom>
        </p:spPr>
      </p:pic>
      <p:sp>
        <p:nvSpPr>
          <p:cNvPr id="10" name="Rectangle 9"/>
          <p:cNvSpPr/>
          <p:nvPr/>
        </p:nvSpPr>
        <p:spPr>
          <a:xfrm>
            <a:off x="0" y="2057400"/>
            <a:ext cx="2909258" cy="369332"/>
          </a:xfrm>
          <a:prstGeom prst="rect">
            <a:avLst/>
          </a:prstGeom>
        </p:spPr>
        <p:txBody>
          <a:bodyPr wrap="none">
            <a:spAutoFit/>
          </a:bodyPr>
          <a:lstStyle/>
          <a:p>
            <a:r>
              <a:rPr lang="en-US" b="1" dirty="0" smtClean="0">
                <a:solidFill>
                  <a:srgbClr val="454082"/>
                </a:solidFill>
              </a:rPr>
              <a:t>Virtual Scientific Expeditions</a:t>
            </a:r>
            <a:endParaRPr lang="en-US" b="1" dirty="0">
              <a:solidFill>
                <a:srgbClr val="454082"/>
              </a:solidFill>
            </a:endParaRPr>
          </a:p>
        </p:txBody>
      </p:sp>
      <p:pic>
        <p:nvPicPr>
          <p:cNvPr id="11" name="그림 4" descr="PRAGMA 22 Student Meeting.jpg">
            <a:hlinkClick r:id="rId5"/>
          </p:cNvPr>
          <p:cNvPicPr>
            <a:picLocks/>
          </p:cNvPicPr>
          <p:nvPr/>
        </p:nvPicPr>
        <p:blipFill>
          <a:blip r:embed="rId6">
            <a:extLst>
              <a:ext uri="{28A0092B-C50C-407E-A947-70E740481C1C}">
                <a14:useLocalDpi xmlns:a14="http://schemas.microsoft.com/office/drawing/2010/main" val="0"/>
              </a:ext>
            </a:extLst>
          </a:blip>
          <a:srcRect/>
          <a:stretch>
            <a:fillRect/>
          </a:stretch>
        </p:blipFill>
        <p:spPr bwMode="auto">
          <a:xfrm>
            <a:off x="44929" y="3810000"/>
            <a:ext cx="2819400" cy="2618317"/>
          </a:xfrm>
          <a:prstGeom prst="rect">
            <a:avLst/>
          </a:prstGeom>
          <a:noFill/>
          <a:ln>
            <a:noFill/>
          </a:ln>
        </p:spPr>
      </p:pic>
      <p:sp>
        <p:nvSpPr>
          <p:cNvPr id="12" name="Rectangle 11"/>
          <p:cNvSpPr/>
          <p:nvPr/>
        </p:nvSpPr>
        <p:spPr>
          <a:xfrm>
            <a:off x="474297" y="6428317"/>
            <a:ext cx="1960665" cy="369332"/>
          </a:xfrm>
          <a:prstGeom prst="rect">
            <a:avLst/>
          </a:prstGeom>
        </p:spPr>
        <p:txBody>
          <a:bodyPr wrap="none">
            <a:spAutoFit/>
          </a:bodyPr>
          <a:lstStyle/>
          <a:p>
            <a:r>
              <a:rPr lang="en-US" b="1" dirty="0" smtClean="0">
                <a:solidFill>
                  <a:srgbClr val="454082"/>
                </a:solidFill>
              </a:rPr>
              <a:t>PRAGMA Students</a:t>
            </a:r>
            <a:endParaRPr lang="en-US" b="1" dirty="0">
              <a:solidFill>
                <a:srgbClr val="454082"/>
              </a:solidFill>
            </a:endParaRPr>
          </a:p>
        </p:txBody>
      </p:sp>
      <p:sp>
        <p:nvSpPr>
          <p:cNvPr id="14" name="Rectangle 13"/>
          <p:cNvSpPr/>
          <p:nvPr/>
        </p:nvSpPr>
        <p:spPr>
          <a:xfrm>
            <a:off x="3349967" y="6428317"/>
            <a:ext cx="2444067" cy="369332"/>
          </a:xfrm>
          <a:prstGeom prst="rect">
            <a:avLst/>
          </a:prstGeom>
        </p:spPr>
        <p:txBody>
          <a:bodyPr wrap="none">
            <a:spAutoFit/>
          </a:bodyPr>
          <a:lstStyle/>
          <a:p>
            <a:r>
              <a:rPr lang="en-US" b="1" dirty="0" smtClean="0">
                <a:solidFill>
                  <a:srgbClr val="454082"/>
                </a:solidFill>
              </a:rPr>
              <a:t>PRAGMA Member Sites</a:t>
            </a:r>
            <a:endParaRPr lang="en-US" b="1" dirty="0">
              <a:solidFill>
                <a:srgbClr val="454082"/>
              </a:solidFill>
            </a:endParaRPr>
          </a:p>
        </p:txBody>
      </p:sp>
      <p:pic>
        <p:nvPicPr>
          <p:cNvPr id="15" name="Picture 2" descr="D:\Users\Peter A\Documents\PRAGMA\PR\Brochure Flyers Shirts\Brochure 2012\Pictures\Cover 28Sep12.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24600" y="3048000"/>
            <a:ext cx="2612445" cy="3380812"/>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6610320" y="6428317"/>
            <a:ext cx="2228880" cy="369332"/>
          </a:xfrm>
          <a:prstGeom prst="rect">
            <a:avLst/>
          </a:prstGeom>
        </p:spPr>
        <p:txBody>
          <a:bodyPr wrap="none">
            <a:spAutoFit/>
          </a:bodyPr>
          <a:lstStyle/>
          <a:p>
            <a:r>
              <a:rPr lang="en-US" b="1" dirty="0" smtClean="0">
                <a:solidFill>
                  <a:srgbClr val="454082"/>
                </a:solidFill>
              </a:rPr>
              <a:t>PRAGMA Community</a:t>
            </a:r>
            <a:endParaRPr lang="en-US" b="1" dirty="0">
              <a:solidFill>
                <a:srgbClr val="454082"/>
              </a:solidFill>
            </a:endParaRPr>
          </a:p>
        </p:txBody>
      </p:sp>
      <p:pic>
        <p:nvPicPr>
          <p:cNvPr id="18" name="Picture 2" descr="D:\Users\PeterA2\Documents\PRAGMA\PR\Brochure Flyers Shirts\Brochure 2013\Sections 2Sep2013\Images\From jennifer\WhatPRAGMADoes.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36957" y="628650"/>
            <a:ext cx="3235243" cy="333375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D:\Users\PeterA2\Documents\PRAGMA\PR\Brochure Flyers Shirts\Brochure 2013\Sections 2Sep2013\Images\From jennifer\world-map-PRAGMA-2012 7Occt13.tif"/>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40755" y="4004733"/>
            <a:ext cx="3231445" cy="242358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D:\Users\PeterA2\Documents\PRAGMA\PR\Web design\Content Documents\F. Technology Development\Trust Envelop 2.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172200" y="980650"/>
            <a:ext cx="2861865" cy="161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83160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Tree>
    <p:extLst>
      <p:ext uri="{BB962C8B-B14F-4D97-AF65-F5344CB8AC3E}">
        <p14:creationId xmlns:p14="http://schemas.microsoft.com/office/powerpoint/2010/main" val="15968260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Leverage with other projects</a:t>
            </a:r>
            <a:endParaRPr lang="en-US" dirty="0"/>
          </a:p>
        </p:txBody>
      </p:sp>
      <p:sp>
        <p:nvSpPr>
          <p:cNvPr id="3" name="Text Placeholder 2"/>
          <p:cNvSpPr>
            <a:spLocks noGrp="1"/>
          </p:cNvSpPr>
          <p:nvPr>
            <p:ph type="body" idx="1"/>
          </p:nvPr>
        </p:nvSpPr>
        <p:spPr/>
        <p:txBody>
          <a:bodyPr/>
          <a:lstStyle/>
          <a:p>
            <a:endParaRPr lang="en-US"/>
          </a:p>
        </p:txBody>
      </p:sp>
      <p:sp>
        <p:nvSpPr>
          <p:cNvPr id="4" name="Content Placeholder 3"/>
          <p:cNvSpPr>
            <a:spLocks noGrp="1"/>
          </p:cNvSpPr>
          <p:nvPr>
            <p:ph sz="half" idx="2"/>
          </p:nvPr>
        </p:nvSpPr>
        <p:spPr/>
        <p:txBody>
          <a:bodyPr/>
          <a:lstStyle/>
          <a:p>
            <a:r>
              <a:rPr lang="en-US" dirty="0" smtClean="0"/>
              <a:t>GEO Grid</a:t>
            </a:r>
          </a:p>
          <a:p>
            <a:r>
              <a:rPr lang="en-US" dirty="0" err="1" smtClean="0"/>
              <a:t>iDigBio</a:t>
            </a:r>
            <a:endParaRPr lang="en-US" dirty="0" smtClean="0"/>
          </a:p>
          <a:p>
            <a:r>
              <a:rPr lang="en-US" dirty="0" err="1" smtClean="0"/>
              <a:t>DataONE</a:t>
            </a:r>
            <a:endParaRPr lang="en-US" dirty="0" smtClean="0"/>
          </a:p>
          <a:p>
            <a:r>
              <a:rPr lang="en-US" dirty="0" smtClean="0"/>
              <a:t>AP BON</a:t>
            </a:r>
          </a:p>
          <a:p>
            <a:r>
              <a:rPr lang="en-US" dirty="0" smtClean="0"/>
              <a:t>Other project Ito</a:t>
            </a:r>
          </a:p>
          <a:p>
            <a:endParaRPr lang="en-US" dirty="0"/>
          </a:p>
          <a:p>
            <a:endParaRPr lang="en-US" dirty="0"/>
          </a:p>
        </p:txBody>
      </p:sp>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lstStyle/>
          <a:p>
            <a:endParaRPr lang="en-US"/>
          </a:p>
        </p:txBody>
      </p:sp>
    </p:spTree>
    <p:extLst>
      <p:ext uri="{BB962C8B-B14F-4D97-AF65-F5344CB8AC3E}">
        <p14:creationId xmlns:p14="http://schemas.microsoft.com/office/powerpoint/2010/main" val="37038273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Congratulations</a:t>
            </a:r>
            <a:endParaRPr lang="en-US" dirty="0"/>
          </a:p>
        </p:txBody>
      </p:sp>
      <p:sp>
        <p:nvSpPr>
          <p:cNvPr id="5" name="Subtitle 4"/>
          <p:cNvSpPr>
            <a:spLocks noGrp="1"/>
          </p:cNvSpPr>
          <p:nvPr>
            <p:ph type="subTitle" idx="1"/>
          </p:nvPr>
        </p:nvSpPr>
        <p:spPr/>
        <p:txBody>
          <a:bodyPr/>
          <a:lstStyle/>
          <a:p>
            <a:r>
              <a:rPr lang="en-US" dirty="0" smtClean="0"/>
              <a:t>22 – 25 October 2013</a:t>
            </a:r>
          </a:p>
          <a:p>
            <a:r>
              <a:rPr lang="en-US" dirty="0" smtClean="0"/>
              <a:t>Organized by CNIC</a:t>
            </a:r>
            <a:endParaRPr lang="en-US" dirty="0"/>
          </a:p>
        </p:txBody>
      </p:sp>
      <p:pic>
        <p:nvPicPr>
          <p:cNvPr id="1433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2416" t="15208" r="16603" b="54752"/>
          <a:stretch/>
        </p:blipFill>
        <p:spPr bwMode="auto">
          <a:xfrm>
            <a:off x="0" y="0"/>
            <a:ext cx="9144000" cy="21757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54415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2" descr="D:\Users\PeterA2\Pictures\2013\2013 Jan - April\PRAGMA\pragma24_group_photo_march_2013.jpg"/>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l="5634"/>
          <a:stretch/>
        </p:blipFill>
        <p:spPr bwMode="auto">
          <a:xfrm>
            <a:off x="0" y="381000"/>
            <a:ext cx="9144000" cy="64847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873" t="13010" r="23985" b="54082"/>
          <a:stretch/>
        </p:blipFill>
        <p:spPr bwMode="auto">
          <a:xfrm>
            <a:off x="0" y="0"/>
            <a:ext cx="9152965" cy="23473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8" descr="First Page">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9000" y="6162312"/>
            <a:ext cx="2286000" cy="60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34603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D:\Users\PeterA2\Documents\PRAGMA\PR\Brochure Flyers Shirts\Brochure 2013\Sections 2Sep2013\Images\From jennifer\world-map-PRAGMA-2012 7Occt13.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0"/>
            <a:ext cx="8229600" cy="1371600"/>
          </a:xfrm>
        </p:spPr>
        <p:txBody>
          <a:bodyPr>
            <a:normAutofit/>
          </a:bodyPr>
          <a:lstStyle/>
          <a:p>
            <a:r>
              <a:rPr lang="en-US" sz="2800" dirty="0" smtClean="0"/>
              <a:t>Enabling the Long-Tail of Science through</a:t>
            </a:r>
            <a:br>
              <a:rPr lang="en-US" sz="2800" dirty="0" smtClean="0"/>
            </a:br>
            <a:r>
              <a:rPr lang="en-US" sz="2800" dirty="0" smtClean="0"/>
              <a:t>Scientific Expeditions and Infrastructure Experiments</a:t>
            </a:r>
            <a:br>
              <a:rPr lang="en-US" sz="2800" dirty="0" smtClean="0"/>
            </a:br>
            <a:r>
              <a:rPr lang="en-US" sz="2800" dirty="0" smtClean="0"/>
              <a:t>for Pacific Rim Institutions and Researchers </a:t>
            </a:r>
            <a:endParaRPr lang="en-US" dirty="0"/>
          </a:p>
        </p:txBody>
      </p:sp>
      <p:sp>
        <p:nvSpPr>
          <p:cNvPr id="4" name="TextBox 3"/>
          <p:cNvSpPr txBox="1"/>
          <p:nvPr/>
        </p:nvSpPr>
        <p:spPr>
          <a:xfrm>
            <a:off x="4509872" y="3348097"/>
            <a:ext cx="1814728" cy="2062103"/>
          </a:xfrm>
          <a:prstGeom prst="rect">
            <a:avLst/>
          </a:prstGeom>
          <a:noFill/>
        </p:spPr>
        <p:txBody>
          <a:bodyPr wrap="none" rtlCol="0">
            <a:spAutoFit/>
          </a:bodyPr>
          <a:lstStyle/>
          <a:p>
            <a:pPr algn="ctr"/>
            <a:r>
              <a:rPr lang="en-US" sz="3200" b="1" dirty="0" smtClean="0">
                <a:solidFill>
                  <a:srgbClr val="454082"/>
                </a:solidFill>
              </a:rPr>
              <a:t>PRAGMA</a:t>
            </a:r>
          </a:p>
          <a:p>
            <a:pPr algn="ctr"/>
            <a:r>
              <a:rPr lang="en-US" sz="3200" b="1" dirty="0" smtClean="0">
                <a:solidFill>
                  <a:srgbClr val="454082"/>
                </a:solidFill>
              </a:rPr>
              <a:t>Members</a:t>
            </a:r>
          </a:p>
          <a:p>
            <a:pPr algn="ctr"/>
            <a:r>
              <a:rPr lang="en-US" sz="3200" b="1" dirty="0">
                <a:solidFill>
                  <a:srgbClr val="454082"/>
                </a:solidFill>
              </a:rPr>
              <a:t>a</a:t>
            </a:r>
            <a:r>
              <a:rPr lang="en-US" sz="3200" b="1" dirty="0" smtClean="0">
                <a:solidFill>
                  <a:srgbClr val="454082"/>
                </a:solidFill>
              </a:rPr>
              <a:t>nd</a:t>
            </a:r>
          </a:p>
          <a:p>
            <a:pPr algn="ctr"/>
            <a:r>
              <a:rPr lang="en-US" sz="3200" b="1" dirty="0" smtClean="0">
                <a:solidFill>
                  <a:srgbClr val="454082"/>
                </a:solidFill>
              </a:rPr>
              <a:t>Affiliates</a:t>
            </a:r>
            <a:endParaRPr lang="en-US" sz="3200" b="1" dirty="0">
              <a:solidFill>
                <a:srgbClr val="454082"/>
              </a:solidFill>
            </a:endParaRPr>
          </a:p>
        </p:txBody>
      </p:sp>
    </p:spTree>
    <p:extLst>
      <p:ext uri="{BB962C8B-B14F-4D97-AF65-F5344CB8AC3E}">
        <p14:creationId xmlns:p14="http://schemas.microsoft.com/office/powerpoint/2010/main" val="9822162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Accomplishments</a:t>
            </a:r>
            <a:endParaRPr lang="en-US" dirty="0"/>
          </a:p>
        </p:txBody>
      </p:sp>
      <p:sp>
        <p:nvSpPr>
          <p:cNvPr id="4" name="Content Placeholder 3"/>
          <p:cNvSpPr>
            <a:spLocks noGrp="1"/>
          </p:cNvSpPr>
          <p:nvPr>
            <p:ph idx="1"/>
          </p:nvPr>
        </p:nvSpPr>
        <p:spPr>
          <a:xfrm>
            <a:off x="304800" y="1447799"/>
            <a:ext cx="5943600" cy="5370731"/>
          </a:xfrm>
        </p:spPr>
        <p:txBody>
          <a:bodyPr>
            <a:normAutofit fontScale="92500"/>
          </a:bodyPr>
          <a:lstStyle/>
          <a:p>
            <a:r>
              <a:rPr lang="en-US" dirty="0" smtClean="0"/>
              <a:t>Advanced </a:t>
            </a:r>
            <a:r>
              <a:rPr lang="en-US" dirty="0"/>
              <a:t>s</a:t>
            </a:r>
            <a:r>
              <a:rPr lang="en-US" dirty="0" smtClean="0"/>
              <a:t>cientific </a:t>
            </a:r>
            <a:r>
              <a:rPr lang="en-US" dirty="0"/>
              <a:t>u</a:t>
            </a:r>
            <a:r>
              <a:rPr lang="en-US" dirty="0" smtClean="0"/>
              <a:t>nderstanding</a:t>
            </a:r>
          </a:p>
          <a:p>
            <a:r>
              <a:rPr lang="en-US" dirty="0" smtClean="0"/>
              <a:t>Developed, tested, improved, shared approaches and software</a:t>
            </a:r>
          </a:p>
          <a:p>
            <a:r>
              <a:rPr lang="en-US" dirty="0" smtClean="0"/>
              <a:t>Created PRAGMA cloud</a:t>
            </a:r>
          </a:p>
          <a:p>
            <a:r>
              <a:rPr lang="en-US" dirty="0" smtClean="0"/>
              <a:t>Built communities</a:t>
            </a:r>
          </a:p>
          <a:p>
            <a:r>
              <a:rPr lang="en-US" dirty="0" smtClean="0"/>
              <a:t>Trained students</a:t>
            </a:r>
          </a:p>
          <a:p>
            <a:r>
              <a:rPr lang="en-US" dirty="0" smtClean="0"/>
              <a:t>Evolved with technology and needs: Grid to Cloud</a:t>
            </a:r>
          </a:p>
          <a:p>
            <a:r>
              <a:rPr lang="en-US" dirty="0" smtClean="0"/>
              <a:t>Encouraged trust and new idea and partners</a:t>
            </a:r>
            <a:endParaRPr lang="en-US" dirty="0"/>
          </a:p>
        </p:txBody>
      </p:sp>
      <p:pic>
        <p:nvPicPr>
          <p:cNvPr id="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0405" t="4311" r="78031" b="92465"/>
          <a:stretch/>
        </p:blipFill>
        <p:spPr bwMode="auto">
          <a:xfrm>
            <a:off x="5562600" y="1981200"/>
            <a:ext cx="432620" cy="5014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7668866" y="1905000"/>
            <a:ext cx="1322734" cy="646331"/>
          </a:xfrm>
          <a:prstGeom prst="rect">
            <a:avLst/>
          </a:prstGeom>
          <a:noFill/>
        </p:spPr>
        <p:txBody>
          <a:bodyPr wrap="none" rtlCol="0">
            <a:spAutoFit/>
          </a:bodyPr>
          <a:lstStyle/>
          <a:p>
            <a:pPr algn="ctr"/>
            <a:r>
              <a:rPr lang="en-US" dirty="0" smtClean="0"/>
              <a:t>Used since</a:t>
            </a:r>
          </a:p>
          <a:p>
            <a:pPr algn="ctr"/>
            <a:r>
              <a:rPr lang="en-US" dirty="0" smtClean="0"/>
              <a:t>PRAGMA 18</a:t>
            </a:r>
            <a:endParaRPr lang="en-US" dirty="0"/>
          </a:p>
        </p:txBody>
      </p:sp>
      <p:sp>
        <p:nvSpPr>
          <p:cNvPr id="7" name="TextBox 6"/>
          <p:cNvSpPr txBox="1"/>
          <p:nvPr/>
        </p:nvSpPr>
        <p:spPr>
          <a:xfrm>
            <a:off x="6019800" y="1905000"/>
            <a:ext cx="1808893" cy="646331"/>
          </a:xfrm>
          <a:prstGeom prst="rect">
            <a:avLst/>
          </a:prstGeom>
          <a:noFill/>
        </p:spPr>
        <p:txBody>
          <a:bodyPr wrap="none" rtlCol="0">
            <a:spAutoFit/>
          </a:bodyPr>
          <a:lstStyle/>
          <a:p>
            <a:pPr algn="ctr"/>
            <a:r>
              <a:rPr lang="en-US" dirty="0" smtClean="0"/>
              <a:t>Developed CNIC </a:t>
            </a:r>
          </a:p>
          <a:p>
            <a:pPr algn="ctr"/>
            <a:r>
              <a:rPr lang="en-US" dirty="0" smtClean="0"/>
              <a:t>Open-source</a:t>
            </a:r>
            <a:endParaRPr lang="en-US" dirty="0"/>
          </a:p>
        </p:txBody>
      </p:sp>
      <p:pic>
        <p:nvPicPr>
          <p:cNvPr id="9" name="Picture 4" descr="Logo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2400" y="3466474"/>
            <a:ext cx="1703338" cy="1277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E:\PARZBERG\My Documents\PRAGMA\PR\Brochure 2010\Final\Costa Rica Pragma2010 v22Nov10-2.jpg"/>
          <p:cNvPicPr>
            <a:picLocks noChangeAspect="1" noChangeArrowheads="1"/>
          </p:cNvPicPr>
          <p:nvPr/>
        </p:nvPicPr>
        <p:blipFill>
          <a:blip r:embed="rId5" cstate="print"/>
          <a:srcRect l="53268" t="23571" r="5335" b="46124"/>
          <a:stretch>
            <a:fillRect/>
          </a:stretch>
        </p:blipFill>
        <p:spPr bwMode="auto">
          <a:xfrm>
            <a:off x="7116968" y="60854"/>
            <a:ext cx="2027032" cy="1920346"/>
          </a:xfrm>
          <a:prstGeom prst="rect">
            <a:avLst/>
          </a:prstGeom>
          <a:noFill/>
        </p:spPr>
      </p:pic>
      <p:sp>
        <p:nvSpPr>
          <p:cNvPr id="12" name="TextBox 11"/>
          <p:cNvSpPr txBox="1"/>
          <p:nvPr/>
        </p:nvSpPr>
        <p:spPr>
          <a:xfrm rot="16200000">
            <a:off x="5978129" y="664257"/>
            <a:ext cx="1791581" cy="584775"/>
          </a:xfrm>
          <a:prstGeom prst="rect">
            <a:avLst/>
          </a:prstGeom>
          <a:noFill/>
        </p:spPr>
        <p:txBody>
          <a:bodyPr wrap="none" rtlCol="0">
            <a:spAutoFit/>
          </a:bodyPr>
          <a:lstStyle/>
          <a:p>
            <a:pPr algn="ctr"/>
            <a:r>
              <a:rPr lang="en-US" sz="1600" dirty="0" smtClean="0"/>
              <a:t>Distribution </a:t>
            </a:r>
            <a:r>
              <a:rPr lang="en-US" sz="1600" dirty="0"/>
              <a:t>of </a:t>
            </a:r>
            <a:r>
              <a:rPr lang="en-US" sz="1600" dirty="0" smtClean="0"/>
              <a:t>ash:</a:t>
            </a:r>
          </a:p>
          <a:p>
            <a:pPr algn="ctr"/>
            <a:r>
              <a:rPr lang="en-US" sz="1600" dirty="0" err="1" smtClean="0"/>
              <a:t>Irazu</a:t>
            </a:r>
            <a:r>
              <a:rPr lang="en-US" sz="1600" dirty="0" smtClean="0"/>
              <a:t> volcano 2010 </a:t>
            </a:r>
            <a:endParaRPr lang="en-US" sz="1600" dirty="0"/>
          </a:p>
        </p:txBody>
      </p:sp>
      <p:pic>
        <p:nvPicPr>
          <p:cNvPr id="13" name="Picture 1" descr="D:\Users\PeterA2\Documents\PRAGMA\PR\Brochure Flyers Shirts\Brochure 2013\Sections 2Sep2013\Images\PRAGMA Students\P1010755.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5416" t="16130" r="12943" b="5011"/>
          <a:stretch/>
        </p:blipFill>
        <p:spPr bwMode="auto">
          <a:xfrm>
            <a:off x="6231767" y="4879258"/>
            <a:ext cx="2470934" cy="152154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p:cNvPicPr>
            <a:picLocks noChangeAspect="1" noChangeArrowheads="1"/>
          </p:cNvPicPr>
          <p:nvPr/>
        </p:nvPicPr>
        <p:blipFill rotWithShape="1">
          <a:blip r:embed="rId7">
            <a:extLst>
              <a:ext uri="{28A0092B-C50C-407E-A947-70E740481C1C}">
                <a14:useLocalDpi xmlns:a14="http://schemas.microsoft.com/office/drawing/2010/main" val="0"/>
              </a:ext>
            </a:extLst>
          </a:blip>
          <a:srcRect l="11378" t="18332" r="6015" b="12223"/>
          <a:stretch/>
        </p:blipFill>
        <p:spPr bwMode="auto">
          <a:xfrm>
            <a:off x="5653448" y="4838074"/>
            <a:ext cx="3399181"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 name="012e870a-059d-45f2-b8be-db67e93ad558" descr="BFCCD821-DC1E-456F-B4CD-2043ECE16D03@ucs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07984" y="2513532"/>
            <a:ext cx="3169087" cy="2365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92546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D:\Users\PeterA2\Documents\PRAGMA\PR\Brochure Flyers Shirts\Brochure 2013\Sections 2Sep2013\Images\From jennifer\WhatPRAGMADoe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3098" y="1771650"/>
            <a:ext cx="4196573" cy="43243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533400"/>
            <a:ext cx="8229600" cy="1143000"/>
          </a:xfrm>
        </p:spPr>
        <p:txBody>
          <a:bodyPr>
            <a:normAutofit fontScale="90000"/>
          </a:bodyPr>
          <a:lstStyle/>
          <a:p>
            <a:r>
              <a:rPr lang="en-US" dirty="0" smtClean="0"/>
              <a:t>PRAGMA’s Overarching Activities to</a:t>
            </a:r>
            <a:br>
              <a:rPr lang="en-US" dirty="0" smtClean="0"/>
            </a:br>
            <a:r>
              <a:rPr lang="en-US" dirty="0" smtClean="0"/>
              <a:t>Enable Long Tail of (Team) Science</a:t>
            </a:r>
            <a:endParaRPr lang="en-US" dirty="0"/>
          </a:p>
        </p:txBody>
      </p:sp>
      <p:sp>
        <p:nvSpPr>
          <p:cNvPr id="3" name="Content Placeholder 2"/>
          <p:cNvSpPr>
            <a:spLocks noGrp="1"/>
          </p:cNvSpPr>
          <p:nvPr>
            <p:ph idx="1"/>
          </p:nvPr>
        </p:nvSpPr>
        <p:spPr>
          <a:xfrm>
            <a:off x="457200" y="1798637"/>
            <a:ext cx="4953000" cy="4525963"/>
          </a:xfrm>
        </p:spPr>
        <p:txBody>
          <a:bodyPr>
            <a:normAutofit fontScale="92500" lnSpcReduction="20000"/>
          </a:bodyPr>
          <a:lstStyle/>
          <a:p>
            <a:r>
              <a:rPr lang="en-US" dirty="0" smtClean="0"/>
              <a:t>Foster </a:t>
            </a:r>
            <a:r>
              <a:rPr lang="en-US" dirty="0"/>
              <a:t>international scientific expeditions</a:t>
            </a:r>
          </a:p>
          <a:p>
            <a:r>
              <a:rPr lang="en-US" dirty="0" smtClean="0"/>
              <a:t>Develop and improve a grassroots, international </a:t>
            </a:r>
            <a:r>
              <a:rPr lang="en-US" dirty="0" err="1" smtClean="0"/>
              <a:t>cyberinfrastructure</a:t>
            </a:r>
            <a:endParaRPr lang="en-US" dirty="0" smtClean="0"/>
          </a:p>
          <a:p>
            <a:r>
              <a:rPr lang="en-US" dirty="0" smtClean="0"/>
              <a:t>Infuse new ideas through students and strategic partners</a:t>
            </a:r>
          </a:p>
          <a:p>
            <a:r>
              <a:rPr lang="en-US" dirty="0"/>
              <a:t>Build and enhance the essential people-to-people trust fabric </a:t>
            </a:r>
          </a:p>
        </p:txBody>
      </p:sp>
      <p:sp>
        <p:nvSpPr>
          <p:cNvPr id="4" name="TextBox 3"/>
          <p:cNvSpPr txBox="1"/>
          <p:nvPr/>
        </p:nvSpPr>
        <p:spPr>
          <a:xfrm>
            <a:off x="2739319" y="6096000"/>
            <a:ext cx="4123886" cy="523220"/>
          </a:xfrm>
          <a:prstGeom prst="rect">
            <a:avLst/>
          </a:prstGeom>
          <a:noFill/>
        </p:spPr>
        <p:txBody>
          <a:bodyPr wrap="none" rtlCol="0">
            <a:spAutoFit/>
          </a:bodyPr>
          <a:lstStyle/>
          <a:p>
            <a:r>
              <a:rPr lang="en-US" sz="2800" b="1" dirty="0" smtClean="0">
                <a:solidFill>
                  <a:srgbClr val="454082"/>
                </a:solidFill>
              </a:rPr>
              <a:t>Interdependence Essential</a:t>
            </a:r>
            <a:endParaRPr lang="en-US" sz="2800" b="1" dirty="0">
              <a:solidFill>
                <a:srgbClr val="454082"/>
              </a:solidFill>
            </a:endParaRPr>
          </a:p>
        </p:txBody>
      </p:sp>
    </p:spTree>
    <p:extLst>
      <p:ext uri="{BB962C8B-B14F-4D97-AF65-F5344CB8AC3E}">
        <p14:creationId xmlns:p14="http://schemas.microsoft.com/office/powerpoint/2010/main" val="40748373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normAutofit fontScale="90000"/>
          </a:bodyPr>
          <a:lstStyle/>
          <a:p>
            <a:r>
              <a:rPr lang="en-US" dirty="0" smtClean="0"/>
              <a:t>Grass-roots International CI:</a:t>
            </a:r>
            <a:br>
              <a:rPr lang="en-US" dirty="0" smtClean="0"/>
            </a:br>
            <a:r>
              <a:rPr lang="en-US" sz="2700" dirty="0" smtClean="0"/>
              <a:t>User-defined Trust Envelop</a:t>
            </a:r>
            <a:endParaRPr lang="en-US" sz="2700" dirty="0"/>
          </a:p>
        </p:txBody>
      </p:sp>
      <p:sp>
        <p:nvSpPr>
          <p:cNvPr id="3" name="Text Placeholder 2"/>
          <p:cNvSpPr>
            <a:spLocks noGrp="1"/>
          </p:cNvSpPr>
          <p:nvPr>
            <p:ph type="body" idx="1"/>
          </p:nvPr>
        </p:nvSpPr>
        <p:spPr>
          <a:xfrm>
            <a:off x="342106" y="1066800"/>
            <a:ext cx="4040188" cy="639762"/>
          </a:xfrm>
        </p:spPr>
        <p:txBody>
          <a:bodyPr/>
          <a:lstStyle/>
          <a:p>
            <a:pPr algn="ctr"/>
            <a:r>
              <a:rPr lang="en-US" dirty="0" smtClean="0"/>
              <a:t>Components</a:t>
            </a:r>
            <a:endParaRPr lang="en-US" dirty="0"/>
          </a:p>
        </p:txBody>
      </p:sp>
      <p:sp>
        <p:nvSpPr>
          <p:cNvPr id="4" name="Content Placeholder 3"/>
          <p:cNvSpPr>
            <a:spLocks noGrp="1"/>
          </p:cNvSpPr>
          <p:nvPr>
            <p:ph sz="half" idx="2"/>
          </p:nvPr>
        </p:nvSpPr>
        <p:spPr>
          <a:xfrm>
            <a:off x="342106" y="1706562"/>
            <a:ext cx="4040188" cy="2549525"/>
          </a:xfrm>
        </p:spPr>
        <p:txBody>
          <a:bodyPr>
            <a:normAutofit/>
          </a:bodyPr>
          <a:lstStyle/>
          <a:p>
            <a:r>
              <a:rPr lang="en-US" dirty="0" smtClean="0"/>
              <a:t>VM image, virtual cluster porting</a:t>
            </a:r>
            <a:r>
              <a:rPr lang="en-US" dirty="0"/>
              <a:t> </a:t>
            </a:r>
            <a:endParaRPr lang="en-US" dirty="0" smtClean="0"/>
          </a:p>
          <a:p>
            <a:r>
              <a:rPr lang="en-US" dirty="0" smtClean="0"/>
              <a:t>Software defined overlay networks</a:t>
            </a:r>
          </a:p>
          <a:p>
            <a:r>
              <a:rPr lang="en-US" dirty="0" smtClean="0"/>
              <a:t>Data cloud &amp; provenance</a:t>
            </a:r>
          </a:p>
          <a:p>
            <a:r>
              <a:rPr lang="en-US" dirty="0" smtClean="0"/>
              <a:t>Observing systems</a:t>
            </a:r>
            <a:endParaRPr lang="en-US" dirty="0"/>
          </a:p>
        </p:txBody>
      </p:sp>
      <p:sp>
        <p:nvSpPr>
          <p:cNvPr id="5" name="Text Placeholder 4"/>
          <p:cNvSpPr>
            <a:spLocks noGrp="1"/>
          </p:cNvSpPr>
          <p:nvPr>
            <p:ph type="body" sz="quarter" idx="3"/>
          </p:nvPr>
        </p:nvSpPr>
        <p:spPr>
          <a:xfrm>
            <a:off x="4645025" y="1284287"/>
            <a:ext cx="4041775" cy="762000"/>
          </a:xfrm>
        </p:spPr>
        <p:txBody>
          <a:bodyPr>
            <a:noAutofit/>
          </a:bodyPr>
          <a:lstStyle/>
          <a:p>
            <a:pPr algn="ctr"/>
            <a:r>
              <a:rPr lang="en-US" dirty="0" smtClean="0"/>
              <a:t>Challenge: Integration </a:t>
            </a:r>
          </a:p>
          <a:p>
            <a:pPr algn="ctr"/>
            <a:r>
              <a:rPr lang="en-US" dirty="0"/>
              <a:t>a</a:t>
            </a:r>
            <a:r>
              <a:rPr lang="en-US" dirty="0" smtClean="0"/>
              <a:t>nd a Plan for Trust Envelop</a:t>
            </a:r>
            <a:endParaRPr lang="en-US" dirty="0"/>
          </a:p>
        </p:txBody>
      </p:sp>
      <p:sp>
        <p:nvSpPr>
          <p:cNvPr id="8" name="TextBox 7"/>
          <p:cNvSpPr txBox="1"/>
          <p:nvPr/>
        </p:nvSpPr>
        <p:spPr>
          <a:xfrm>
            <a:off x="4938944" y="5322887"/>
            <a:ext cx="3449919" cy="1015663"/>
          </a:xfrm>
          <a:prstGeom prst="rect">
            <a:avLst/>
          </a:prstGeom>
          <a:noFill/>
        </p:spPr>
        <p:txBody>
          <a:bodyPr wrap="none" rtlCol="0">
            <a:spAutoFit/>
          </a:bodyPr>
          <a:lstStyle/>
          <a:p>
            <a:pPr algn="ctr"/>
            <a:r>
              <a:rPr lang="en-US" sz="2000" b="1" dirty="0" smtClean="0"/>
              <a:t>Using the Expeditions to Drive </a:t>
            </a:r>
          </a:p>
          <a:p>
            <a:pPr algn="ctr"/>
            <a:r>
              <a:rPr lang="en-US" sz="2000" b="1" dirty="0" smtClean="0"/>
              <a:t> Development of a </a:t>
            </a:r>
          </a:p>
          <a:p>
            <a:pPr algn="ctr"/>
            <a:r>
              <a:rPr lang="en-US" sz="2000" b="1" dirty="0" smtClean="0"/>
              <a:t>TRUST ENVELOPE</a:t>
            </a:r>
            <a:endParaRPr lang="en-US" sz="2000" b="1" dirty="0"/>
          </a:p>
        </p:txBody>
      </p:sp>
      <p:sp>
        <p:nvSpPr>
          <p:cNvPr id="9" name="Text Placeholder 2"/>
          <p:cNvSpPr txBox="1">
            <a:spLocks/>
          </p:cNvSpPr>
          <p:nvPr/>
        </p:nvSpPr>
        <p:spPr>
          <a:xfrm>
            <a:off x="342106" y="4256087"/>
            <a:ext cx="4040188" cy="639762"/>
          </a:xfrm>
          <a:prstGeom prst="rect">
            <a:avLst/>
          </a:prstGeom>
        </p:spPr>
        <p:txBody>
          <a:bodyPr vert="horz" lIns="91440" tIns="45720" rIns="91440" bIns="45720" rtlCol="0" anchor="b">
            <a:noAutofit/>
          </a:bodyPr>
          <a:lstStyle>
            <a:lvl1pPr marL="0" indent="0" algn="l"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en-US" sz="2000" dirty="0" smtClean="0"/>
              <a:t>Importance of</a:t>
            </a:r>
          </a:p>
          <a:p>
            <a:pPr algn="ctr"/>
            <a:r>
              <a:rPr lang="en-US" sz="2000" dirty="0" smtClean="0"/>
              <a:t>Trust Envelop</a:t>
            </a:r>
            <a:endParaRPr lang="en-US" sz="2000" dirty="0"/>
          </a:p>
        </p:txBody>
      </p:sp>
      <p:sp>
        <p:nvSpPr>
          <p:cNvPr id="10" name="Content Placeholder 3"/>
          <p:cNvSpPr txBox="1">
            <a:spLocks/>
          </p:cNvSpPr>
          <p:nvPr/>
        </p:nvSpPr>
        <p:spPr>
          <a:xfrm>
            <a:off x="152400" y="4895849"/>
            <a:ext cx="4419600" cy="1962151"/>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r>
              <a:rPr lang="en-US" dirty="0"/>
              <a:t>Traverse firewalls and </a:t>
            </a:r>
            <a:r>
              <a:rPr lang="en-US" i="1" dirty="0"/>
              <a:t>simplify network re-configuration</a:t>
            </a:r>
            <a:r>
              <a:rPr lang="en-US" dirty="0"/>
              <a:t> of application VMs</a:t>
            </a:r>
          </a:p>
          <a:p>
            <a:r>
              <a:rPr lang="en-US" dirty="0" smtClean="0"/>
              <a:t>Provide </a:t>
            </a:r>
            <a:r>
              <a:rPr lang="en-US" dirty="0"/>
              <a:t>an infrastructure that initially limits access to </a:t>
            </a:r>
            <a:r>
              <a:rPr lang="en-US" dirty="0" smtClean="0"/>
              <a:t>data</a:t>
            </a:r>
          </a:p>
        </p:txBody>
      </p:sp>
      <p:pic>
        <p:nvPicPr>
          <p:cNvPr id="11" name="Picture 2" descr="D:\Users\PeterA2\Documents\PRAGMA\PR\Web design\Content Documents\F. Technology Development\Trust Envelop 2.jpg"/>
          <p:cNvPicPr>
            <a:picLocks noGrp="1" noChangeAspect="1" noChangeArrowheads="1"/>
          </p:cNvPicPr>
          <p:nvPr>
            <p:ph sz="quarter" idx="4"/>
          </p:nvPr>
        </p:nvPicPr>
        <p:blipFill>
          <a:blip r:embed="rId3" cstate="print">
            <a:extLst>
              <a:ext uri="{28A0092B-C50C-407E-A947-70E740481C1C}">
                <a14:useLocalDpi xmlns:a14="http://schemas.microsoft.com/office/drawing/2010/main" val="0"/>
              </a:ext>
            </a:extLst>
          </a:blip>
          <a:srcRect/>
          <a:stretch>
            <a:fillRect/>
          </a:stretch>
        </p:blipFill>
        <p:spPr bwMode="auto">
          <a:xfrm>
            <a:off x="3927608" y="2057400"/>
            <a:ext cx="5063992" cy="2849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77406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7463</TotalTime>
  <Words>4122</Words>
  <Application>Microsoft Office PowerPoint</Application>
  <PresentationFormat>On-screen Show (4:3)</PresentationFormat>
  <Paragraphs>504</Paragraphs>
  <Slides>37</Slides>
  <Notes>34</Notes>
  <HiddenSlides>2</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Overview of PRAGMA Progress since PRAGMA 24</vt:lpstr>
      <vt:lpstr>Thank You  Computer Network Information Center</vt:lpstr>
      <vt:lpstr>PRAGMA 6 17 – 19 May 2004</vt:lpstr>
      <vt:lpstr>Congratulations</vt:lpstr>
      <vt:lpstr>PowerPoint Presentation</vt:lpstr>
      <vt:lpstr>Enabling the Long-Tail of Science through Scientific Expeditions and Infrastructure Experiments for Pacific Rim Institutions and Researchers </vt:lpstr>
      <vt:lpstr>Accomplishments</vt:lpstr>
      <vt:lpstr>PRAGMA’s Overarching Activities to Enable Long Tail of (Team) Science</vt:lpstr>
      <vt:lpstr>Grass-roots International CI: User-defined Trust Envelop</vt:lpstr>
      <vt:lpstr>PRAGMA Collaborative Overview 2013 - 2014</vt:lpstr>
      <vt:lpstr>Predicting Water Quality in Lakes Learning Phytoplankton Rules using SDN</vt:lpstr>
      <vt:lpstr>Biodiversity in Extreme Environments Distribution Prediction by Sharing CI and Provenance Capture</vt:lpstr>
      <vt:lpstr>PRAGMA VC Sharing Automation Phase 4</vt:lpstr>
      <vt:lpstr>Lightweight Cloud Application Marketplace</vt:lpstr>
      <vt:lpstr>ViNe: Software Defined IP Overlays Infrastructure (VR) and Management</vt:lpstr>
      <vt:lpstr>OpenFlow Controller and Collaboration</vt:lpstr>
      <vt:lpstr>Mobile Technology and Clouds: Development, Deployment, Community Building</vt:lpstr>
      <vt:lpstr>PowerPoint Presentation</vt:lpstr>
      <vt:lpstr>PowerPoint Presentation</vt:lpstr>
      <vt:lpstr>PowerPoint Presentation</vt:lpstr>
      <vt:lpstr>Challenge</vt:lpstr>
      <vt:lpstr>San Kei En Project (Japanese Friendship Garden Haiku Hunt)</vt:lpstr>
      <vt:lpstr>PRAGMA Students: Contributions</vt:lpstr>
      <vt:lpstr>PRAGMA Students: Benefits</vt:lpstr>
      <vt:lpstr>PRIME 2013: Advancing PRAGMA Activities</vt:lpstr>
      <vt:lpstr>Deployment of Virtual Clusters for Molecular Docking Experiments on the PRAGMA Cloud</vt:lpstr>
      <vt:lpstr>Building Communities</vt:lpstr>
      <vt:lpstr>PowerPoint Presentation</vt:lpstr>
      <vt:lpstr>Working Groups, Expeditions, Students</vt:lpstr>
      <vt:lpstr>Sustainability of PRAGMA</vt:lpstr>
      <vt:lpstr>Subcommittees of Steering Committee</vt:lpstr>
      <vt:lpstr>Steering Committee Topics</vt:lpstr>
      <vt:lpstr>This is Your Workshop</vt:lpstr>
      <vt:lpstr>Our NEW PRAGMA Website</vt:lpstr>
      <vt:lpstr>Enabling the Long Tail of Team Science</vt:lpstr>
      <vt:lpstr>PowerPoint Presentation</vt:lpstr>
      <vt:lpstr>Leverage with other projects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PeterA2</dc:creator>
  <cp:lastModifiedBy>PeterA2</cp:lastModifiedBy>
  <cp:revision>108</cp:revision>
  <dcterms:created xsi:type="dcterms:W3CDTF">2013-10-06T16:25:09Z</dcterms:created>
  <dcterms:modified xsi:type="dcterms:W3CDTF">2013-10-17T00:35:40Z</dcterms:modified>
</cp:coreProperties>
</file>